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0" r:id="rId4"/>
    <p:sldId id="259" r:id="rId5"/>
    <p:sldId id="261" r:id="rId6"/>
    <p:sldId id="257" r:id="rId7"/>
    <p:sldId id="263" r:id="rId8"/>
    <p:sldId id="264" r:id="rId9"/>
    <p:sldId id="265" r:id="rId10"/>
    <p:sldId id="266" r:id="rId11"/>
    <p:sldId id="269" r:id="rId12"/>
    <p:sldId id="268" r:id="rId13"/>
    <p:sldId id="270" r:id="rId14"/>
    <p:sldId id="271" r:id="rId15"/>
    <p:sldId id="267" r:id="rId16"/>
    <p:sldId id="273" r:id="rId17"/>
    <p:sldId id="272"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499"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2.png>
</file>

<file path=ppt/media/image3.png>
</file>

<file path=ppt/media/image4.jp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72070-5683-42C2-AE0F-097BF1C97E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C82DCB-1DBC-4470-B243-3A207BE5D1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90D7B2D-02C5-4808-9487-EFB22882F256}"/>
              </a:ext>
            </a:extLst>
          </p:cNvPr>
          <p:cNvSpPr>
            <a:spLocks noGrp="1"/>
          </p:cNvSpPr>
          <p:nvPr>
            <p:ph type="dt" sz="half" idx="10"/>
          </p:nvPr>
        </p:nvSpPr>
        <p:spPr/>
        <p:txBody>
          <a:bodyPr/>
          <a:lstStyle/>
          <a:p>
            <a:fld id="{8E735D4F-5620-4C34-9AF4-E7EF1706D25F}" type="datetimeFigureOut">
              <a:rPr lang="en-US" smtClean="0"/>
              <a:t>7/11/2019</a:t>
            </a:fld>
            <a:endParaRPr lang="en-US"/>
          </a:p>
        </p:txBody>
      </p:sp>
      <p:sp>
        <p:nvSpPr>
          <p:cNvPr id="5" name="Footer Placeholder 4">
            <a:extLst>
              <a:ext uri="{FF2B5EF4-FFF2-40B4-BE49-F238E27FC236}">
                <a16:creationId xmlns:a16="http://schemas.microsoft.com/office/drawing/2014/main" id="{E192624E-1DD1-4A96-8E53-8E23E05C43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86858A-5713-4368-8E9A-A32AD902B64A}"/>
              </a:ext>
            </a:extLst>
          </p:cNvPr>
          <p:cNvSpPr>
            <a:spLocks noGrp="1"/>
          </p:cNvSpPr>
          <p:nvPr>
            <p:ph type="sldNum" sz="quarter" idx="12"/>
          </p:nvPr>
        </p:nvSpPr>
        <p:spPr/>
        <p:txBody>
          <a:bodyPr/>
          <a:lstStyle/>
          <a:p>
            <a:fld id="{4350F4C1-CD68-41F7-A6F4-3E1EC2739744}" type="slidenum">
              <a:rPr lang="en-US" smtClean="0"/>
              <a:t>‹#›</a:t>
            </a:fld>
            <a:endParaRPr lang="en-US"/>
          </a:p>
        </p:txBody>
      </p:sp>
    </p:spTree>
    <p:extLst>
      <p:ext uri="{BB962C8B-B14F-4D97-AF65-F5344CB8AC3E}">
        <p14:creationId xmlns:p14="http://schemas.microsoft.com/office/powerpoint/2010/main" val="1060569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60F2B-E118-4E5F-BE02-650C121434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5D35690-85A3-4FFE-9A24-CB12A0A1BC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E55754-7186-489C-91F5-B0562B211597}"/>
              </a:ext>
            </a:extLst>
          </p:cNvPr>
          <p:cNvSpPr>
            <a:spLocks noGrp="1"/>
          </p:cNvSpPr>
          <p:nvPr>
            <p:ph type="dt" sz="half" idx="10"/>
          </p:nvPr>
        </p:nvSpPr>
        <p:spPr/>
        <p:txBody>
          <a:bodyPr/>
          <a:lstStyle/>
          <a:p>
            <a:fld id="{8E735D4F-5620-4C34-9AF4-E7EF1706D25F}" type="datetimeFigureOut">
              <a:rPr lang="en-US" smtClean="0"/>
              <a:t>7/11/2019</a:t>
            </a:fld>
            <a:endParaRPr lang="en-US"/>
          </a:p>
        </p:txBody>
      </p:sp>
      <p:sp>
        <p:nvSpPr>
          <p:cNvPr id="5" name="Footer Placeholder 4">
            <a:extLst>
              <a:ext uri="{FF2B5EF4-FFF2-40B4-BE49-F238E27FC236}">
                <a16:creationId xmlns:a16="http://schemas.microsoft.com/office/drawing/2014/main" id="{948F7942-2FFB-443F-B27D-8FF6649964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D5952-4F2B-47CF-B43D-EEE3153605EB}"/>
              </a:ext>
            </a:extLst>
          </p:cNvPr>
          <p:cNvSpPr>
            <a:spLocks noGrp="1"/>
          </p:cNvSpPr>
          <p:nvPr>
            <p:ph type="sldNum" sz="quarter" idx="12"/>
          </p:nvPr>
        </p:nvSpPr>
        <p:spPr/>
        <p:txBody>
          <a:bodyPr/>
          <a:lstStyle/>
          <a:p>
            <a:fld id="{4350F4C1-CD68-41F7-A6F4-3E1EC2739744}" type="slidenum">
              <a:rPr lang="en-US" smtClean="0"/>
              <a:t>‹#›</a:t>
            </a:fld>
            <a:endParaRPr lang="en-US"/>
          </a:p>
        </p:txBody>
      </p:sp>
    </p:spTree>
    <p:extLst>
      <p:ext uri="{BB962C8B-B14F-4D97-AF65-F5344CB8AC3E}">
        <p14:creationId xmlns:p14="http://schemas.microsoft.com/office/powerpoint/2010/main" val="39719788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067355-EA7B-490B-801B-C769B7FE532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9B7CD14-B823-4A2A-8130-125BBA9E91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295435-3565-4CEB-B021-24444C2CA722}"/>
              </a:ext>
            </a:extLst>
          </p:cNvPr>
          <p:cNvSpPr>
            <a:spLocks noGrp="1"/>
          </p:cNvSpPr>
          <p:nvPr>
            <p:ph type="dt" sz="half" idx="10"/>
          </p:nvPr>
        </p:nvSpPr>
        <p:spPr/>
        <p:txBody>
          <a:bodyPr/>
          <a:lstStyle/>
          <a:p>
            <a:fld id="{8E735D4F-5620-4C34-9AF4-E7EF1706D25F}" type="datetimeFigureOut">
              <a:rPr lang="en-US" smtClean="0"/>
              <a:t>7/11/2019</a:t>
            </a:fld>
            <a:endParaRPr lang="en-US"/>
          </a:p>
        </p:txBody>
      </p:sp>
      <p:sp>
        <p:nvSpPr>
          <p:cNvPr id="5" name="Footer Placeholder 4">
            <a:extLst>
              <a:ext uri="{FF2B5EF4-FFF2-40B4-BE49-F238E27FC236}">
                <a16:creationId xmlns:a16="http://schemas.microsoft.com/office/drawing/2014/main" id="{2F771E5C-94A7-4AA5-9DAF-FBCBAF3006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749349-0E2B-4938-9A78-63582221D122}"/>
              </a:ext>
            </a:extLst>
          </p:cNvPr>
          <p:cNvSpPr>
            <a:spLocks noGrp="1"/>
          </p:cNvSpPr>
          <p:nvPr>
            <p:ph type="sldNum" sz="quarter" idx="12"/>
          </p:nvPr>
        </p:nvSpPr>
        <p:spPr/>
        <p:txBody>
          <a:bodyPr/>
          <a:lstStyle/>
          <a:p>
            <a:fld id="{4350F4C1-CD68-41F7-A6F4-3E1EC2739744}" type="slidenum">
              <a:rPr lang="en-US" smtClean="0"/>
              <a:t>‹#›</a:t>
            </a:fld>
            <a:endParaRPr lang="en-US"/>
          </a:p>
        </p:txBody>
      </p:sp>
    </p:spTree>
    <p:extLst>
      <p:ext uri="{BB962C8B-B14F-4D97-AF65-F5344CB8AC3E}">
        <p14:creationId xmlns:p14="http://schemas.microsoft.com/office/powerpoint/2010/main" val="3219272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B8C60-8318-4544-914B-9BB8EFBFA4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82D07B-99C1-4E16-B328-6B162CE802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6786EE-6BC9-4EE0-A815-2E24A7096E6C}"/>
              </a:ext>
            </a:extLst>
          </p:cNvPr>
          <p:cNvSpPr>
            <a:spLocks noGrp="1"/>
          </p:cNvSpPr>
          <p:nvPr>
            <p:ph type="dt" sz="half" idx="10"/>
          </p:nvPr>
        </p:nvSpPr>
        <p:spPr/>
        <p:txBody>
          <a:bodyPr/>
          <a:lstStyle/>
          <a:p>
            <a:fld id="{8E735D4F-5620-4C34-9AF4-E7EF1706D25F}" type="datetimeFigureOut">
              <a:rPr lang="en-US" smtClean="0"/>
              <a:t>7/11/2019</a:t>
            </a:fld>
            <a:endParaRPr lang="en-US"/>
          </a:p>
        </p:txBody>
      </p:sp>
      <p:sp>
        <p:nvSpPr>
          <p:cNvPr id="5" name="Footer Placeholder 4">
            <a:extLst>
              <a:ext uri="{FF2B5EF4-FFF2-40B4-BE49-F238E27FC236}">
                <a16:creationId xmlns:a16="http://schemas.microsoft.com/office/drawing/2014/main" id="{70A4B054-FF02-463A-93AE-4E252CD72C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B33D80-DA9A-49B9-8936-13C6344DB42F}"/>
              </a:ext>
            </a:extLst>
          </p:cNvPr>
          <p:cNvSpPr>
            <a:spLocks noGrp="1"/>
          </p:cNvSpPr>
          <p:nvPr>
            <p:ph type="sldNum" sz="quarter" idx="12"/>
          </p:nvPr>
        </p:nvSpPr>
        <p:spPr/>
        <p:txBody>
          <a:bodyPr/>
          <a:lstStyle/>
          <a:p>
            <a:fld id="{4350F4C1-CD68-41F7-A6F4-3E1EC2739744}" type="slidenum">
              <a:rPr lang="en-US" smtClean="0"/>
              <a:t>‹#›</a:t>
            </a:fld>
            <a:endParaRPr lang="en-US"/>
          </a:p>
        </p:txBody>
      </p:sp>
    </p:spTree>
    <p:extLst>
      <p:ext uri="{BB962C8B-B14F-4D97-AF65-F5344CB8AC3E}">
        <p14:creationId xmlns:p14="http://schemas.microsoft.com/office/powerpoint/2010/main" val="397273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2FADB-AA00-4DF2-8B82-61D168275B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6E75683-AA83-4936-9AC1-454C7411D8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143B24-ED16-445A-9B02-BD60EFD6E03D}"/>
              </a:ext>
            </a:extLst>
          </p:cNvPr>
          <p:cNvSpPr>
            <a:spLocks noGrp="1"/>
          </p:cNvSpPr>
          <p:nvPr>
            <p:ph type="dt" sz="half" idx="10"/>
          </p:nvPr>
        </p:nvSpPr>
        <p:spPr/>
        <p:txBody>
          <a:bodyPr/>
          <a:lstStyle/>
          <a:p>
            <a:fld id="{8E735D4F-5620-4C34-9AF4-E7EF1706D25F}" type="datetimeFigureOut">
              <a:rPr lang="en-US" smtClean="0"/>
              <a:t>7/11/2019</a:t>
            </a:fld>
            <a:endParaRPr lang="en-US"/>
          </a:p>
        </p:txBody>
      </p:sp>
      <p:sp>
        <p:nvSpPr>
          <p:cNvPr id="5" name="Footer Placeholder 4">
            <a:extLst>
              <a:ext uri="{FF2B5EF4-FFF2-40B4-BE49-F238E27FC236}">
                <a16:creationId xmlns:a16="http://schemas.microsoft.com/office/drawing/2014/main" id="{15E731D0-0D8A-4B48-84F7-2FB25810AC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F2E400-64D5-4F1F-80FA-580B25D8B8D4}"/>
              </a:ext>
            </a:extLst>
          </p:cNvPr>
          <p:cNvSpPr>
            <a:spLocks noGrp="1"/>
          </p:cNvSpPr>
          <p:nvPr>
            <p:ph type="sldNum" sz="quarter" idx="12"/>
          </p:nvPr>
        </p:nvSpPr>
        <p:spPr/>
        <p:txBody>
          <a:bodyPr/>
          <a:lstStyle/>
          <a:p>
            <a:fld id="{4350F4C1-CD68-41F7-A6F4-3E1EC2739744}" type="slidenum">
              <a:rPr lang="en-US" smtClean="0"/>
              <a:t>‹#›</a:t>
            </a:fld>
            <a:endParaRPr lang="en-US"/>
          </a:p>
        </p:txBody>
      </p:sp>
    </p:spTree>
    <p:extLst>
      <p:ext uri="{BB962C8B-B14F-4D97-AF65-F5344CB8AC3E}">
        <p14:creationId xmlns:p14="http://schemas.microsoft.com/office/powerpoint/2010/main" val="3821904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643FD-8EDA-43A3-B55E-73E108A6FA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42A2E2-3D2A-45C8-94B9-69821974510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0161771-4B3C-4DD0-84F5-AB1B77807A3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134A542-C422-442F-B0D3-89B1FF199644}"/>
              </a:ext>
            </a:extLst>
          </p:cNvPr>
          <p:cNvSpPr>
            <a:spLocks noGrp="1"/>
          </p:cNvSpPr>
          <p:nvPr>
            <p:ph type="dt" sz="half" idx="10"/>
          </p:nvPr>
        </p:nvSpPr>
        <p:spPr/>
        <p:txBody>
          <a:bodyPr/>
          <a:lstStyle/>
          <a:p>
            <a:fld id="{8E735D4F-5620-4C34-9AF4-E7EF1706D25F}" type="datetimeFigureOut">
              <a:rPr lang="en-US" smtClean="0"/>
              <a:t>7/11/2019</a:t>
            </a:fld>
            <a:endParaRPr lang="en-US"/>
          </a:p>
        </p:txBody>
      </p:sp>
      <p:sp>
        <p:nvSpPr>
          <p:cNvPr id="6" name="Footer Placeholder 5">
            <a:extLst>
              <a:ext uri="{FF2B5EF4-FFF2-40B4-BE49-F238E27FC236}">
                <a16:creationId xmlns:a16="http://schemas.microsoft.com/office/drawing/2014/main" id="{E2AB4B94-B901-4F5B-AC8E-49984A88B9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E3D665-06BA-40A2-A465-0E59B06B3CF0}"/>
              </a:ext>
            </a:extLst>
          </p:cNvPr>
          <p:cNvSpPr>
            <a:spLocks noGrp="1"/>
          </p:cNvSpPr>
          <p:nvPr>
            <p:ph type="sldNum" sz="quarter" idx="12"/>
          </p:nvPr>
        </p:nvSpPr>
        <p:spPr/>
        <p:txBody>
          <a:bodyPr/>
          <a:lstStyle/>
          <a:p>
            <a:fld id="{4350F4C1-CD68-41F7-A6F4-3E1EC2739744}" type="slidenum">
              <a:rPr lang="en-US" smtClean="0"/>
              <a:t>‹#›</a:t>
            </a:fld>
            <a:endParaRPr lang="en-US"/>
          </a:p>
        </p:txBody>
      </p:sp>
    </p:spTree>
    <p:extLst>
      <p:ext uri="{BB962C8B-B14F-4D97-AF65-F5344CB8AC3E}">
        <p14:creationId xmlns:p14="http://schemas.microsoft.com/office/powerpoint/2010/main" val="1844795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A531F-9927-49EA-98DC-F6EE2D98A57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366AD75-0302-4CDA-81FF-C342C550F8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BD1F187-E554-46C7-8D7C-2B23F269C9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285C91-08AD-4C74-A3CD-9225B59672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EACB835-36B6-4600-97DE-A00C9D0556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08D820D-4E0A-4948-8C56-541360FC252E}"/>
              </a:ext>
            </a:extLst>
          </p:cNvPr>
          <p:cNvSpPr>
            <a:spLocks noGrp="1"/>
          </p:cNvSpPr>
          <p:nvPr>
            <p:ph type="dt" sz="half" idx="10"/>
          </p:nvPr>
        </p:nvSpPr>
        <p:spPr/>
        <p:txBody>
          <a:bodyPr/>
          <a:lstStyle/>
          <a:p>
            <a:fld id="{8E735D4F-5620-4C34-9AF4-E7EF1706D25F}" type="datetimeFigureOut">
              <a:rPr lang="en-US" smtClean="0"/>
              <a:t>7/11/2019</a:t>
            </a:fld>
            <a:endParaRPr lang="en-US"/>
          </a:p>
        </p:txBody>
      </p:sp>
      <p:sp>
        <p:nvSpPr>
          <p:cNvPr id="8" name="Footer Placeholder 7">
            <a:extLst>
              <a:ext uri="{FF2B5EF4-FFF2-40B4-BE49-F238E27FC236}">
                <a16:creationId xmlns:a16="http://schemas.microsoft.com/office/drawing/2014/main" id="{D191C285-70D9-4087-B55A-119F634712A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9477E1F-7CAD-4512-A37E-F12597AADE80}"/>
              </a:ext>
            </a:extLst>
          </p:cNvPr>
          <p:cNvSpPr>
            <a:spLocks noGrp="1"/>
          </p:cNvSpPr>
          <p:nvPr>
            <p:ph type="sldNum" sz="quarter" idx="12"/>
          </p:nvPr>
        </p:nvSpPr>
        <p:spPr/>
        <p:txBody>
          <a:bodyPr/>
          <a:lstStyle/>
          <a:p>
            <a:fld id="{4350F4C1-CD68-41F7-A6F4-3E1EC2739744}" type="slidenum">
              <a:rPr lang="en-US" smtClean="0"/>
              <a:t>‹#›</a:t>
            </a:fld>
            <a:endParaRPr lang="en-US"/>
          </a:p>
        </p:txBody>
      </p:sp>
    </p:spTree>
    <p:extLst>
      <p:ext uri="{BB962C8B-B14F-4D97-AF65-F5344CB8AC3E}">
        <p14:creationId xmlns:p14="http://schemas.microsoft.com/office/powerpoint/2010/main" val="18095255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62378-DCA2-49D2-83FD-C3A84029B7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D1B3B7-6ECB-4113-A5BA-C6B31D87F49B}"/>
              </a:ext>
            </a:extLst>
          </p:cNvPr>
          <p:cNvSpPr>
            <a:spLocks noGrp="1"/>
          </p:cNvSpPr>
          <p:nvPr>
            <p:ph type="dt" sz="half" idx="10"/>
          </p:nvPr>
        </p:nvSpPr>
        <p:spPr/>
        <p:txBody>
          <a:bodyPr/>
          <a:lstStyle/>
          <a:p>
            <a:fld id="{8E735D4F-5620-4C34-9AF4-E7EF1706D25F}" type="datetimeFigureOut">
              <a:rPr lang="en-US" smtClean="0"/>
              <a:t>7/11/2019</a:t>
            </a:fld>
            <a:endParaRPr lang="en-US"/>
          </a:p>
        </p:txBody>
      </p:sp>
      <p:sp>
        <p:nvSpPr>
          <p:cNvPr id="4" name="Footer Placeholder 3">
            <a:extLst>
              <a:ext uri="{FF2B5EF4-FFF2-40B4-BE49-F238E27FC236}">
                <a16:creationId xmlns:a16="http://schemas.microsoft.com/office/drawing/2014/main" id="{CE53798C-3AAF-47FD-8CED-0F9CCD79AA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6926FAB-CCFC-4914-B8C3-669355359AF1}"/>
              </a:ext>
            </a:extLst>
          </p:cNvPr>
          <p:cNvSpPr>
            <a:spLocks noGrp="1"/>
          </p:cNvSpPr>
          <p:nvPr>
            <p:ph type="sldNum" sz="quarter" idx="12"/>
          </p:nvPr>
        </p:nvSpPr>
        <p:spPr/>
        <p:txBody>
          <a:bodyPr/>
          <a:lstStyle/>
          <a:p>
            <a:fld id="{4350F4C1-CD68-41F7-A6F4-3E1EC2739744}" type="slidenum">
              <a:rPr lang="en-US" smtClean="0"/>
              <a:t>‹#›</a:t>
            </a:fld>
            <a:endParaRPr lang="en-US"/>
          </a:p>
        </p:txBody>
      </p:sp>
    </p:spTree>
    <p:extLst>
      <p:ext uri="{BB962C8B-B14F-4D97-AF65-F5344CB8AC3E}">
        <p14:creationId xmlns:p14="http://schemas.microsoft.com/office/powerpoint/2010/main" val="1980052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16B6E2-3F80-480E-B4E4-184BF2F6C794}"/>
              </a:ext>
            </a:extLst>
          </p:cNvPr>
          <p:cNvSpPr>
            <a:spLocks noGrp="1"/>
          </p:cNvSpPr>
          <p:nvPr>
            <p:ph type="dt" sz="half" idx="10"/>
          </p:nvPr>
        </p:nvSpPr>
        <p:spPr/>
        <p:txBody>
          <a:bodyPr/>
          <a:lstStyle/>
          <a:p>
            <a:fld id="{8E735D4F-5620-4C34-9AF4-E7EF1706D25F}" type="datetimeFigureOut">
              <a:rPr lang="en-US" smtClean="0"/>
              <a:t>7/11/2019</a:t>
            </a:fld>
            <a:endParaRPr lang="en-US"/>
          </a:p>
        </p:txBody>
      </p:sp>
      <p:sp>
        <p:nvSpPr>
          <p:cNvPr id="3" name="Footer Placeholder 2">
            <a:extLst>
              <a:ext uri="{FF2B5EF4-FFF2-40B4-BE49-F238E27FC236}">
                <a16:creationId xmlns:a16="http://schemas.microsoft.com/office/drawing/2014/main" id="{F6ED01EB-39AE-4A1B-B401-BD9364FF65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486917-5529-43C2-AA30-D8E2B16197B5}"/>
              </a:ext>
            </a:extLst>
          </p:cNvPr>
          <p:cNvSpPr>
            <a:spLocks noGrp="1"/>
          </p:cNvSpPr>
          <p:nvPr>
            <p:ph type="sldNum" sz="quarter" idx="12"/>
          </p:nvPr>
        </p:nvSpPr>
        <p:spPr/>
        <p:txBody>
          <a:bodyPr/>
          <a:lstStyle/>
          <a:p>
            <a:fld id="{4350F4C1-CD68-41F7-A6F4-3E1EC2739744}" type="slidenum">
              <a:rPr lang="en-US" smtClean="0"/>
              <a:t>‹#›</a:t>
            </a:fld>
            <a:endParaRPr lang="en-US"/>
          </a:p>
        </p:txBody>
      </p:sp>
    </p:spTree>
    <p:extLst>
      <p:ext uri="{BB962C8B-B14F-4D97-AF65-F5344CB8AC3E}">
        <p14:creationId xmlns:p14="http://schemas.microsoft.com/office/powerpoint/2010/main" val="121560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F0113-1C8A-49A2-AF9A-77C8005127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7EFACF-6AF8-4D01-A576-1A2DE62A85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D9C896-E843-4448-801F-9C72B5AE7C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7EDF55-60B7-400F-981C-D9CC748955B1}"/>
              </a:ext>
            </a:extLst>
          </p:cNvPr>
          <p:cNvSpPr>
            <a:spLocks noGrp="1"/>
          </p:cNvSpPr>
          <p:nvPr>
            <p:ph type="dt" sz="half" idx="10"/>
          </p:nvPr>
        </p:nvSpPr>
        <p:spPr/>
        <p:txBody>
          <a:bodyPr/>
          <a:lstStyle/>
          <a:p>
            <a:fld id="{8E735D4F-5620-4C34-9AF4-E7EF1706D25F}" type="datetimeFigureOut">
              <a:rPr lang="en-US" smtClean="0"/>
              <a:t>7/11/2019</a:t>
            </a:fld>
            <a:endParaRPr lang="en-US"/>
          </a:p>
        </p:txBody>
      </p:sp>
      <p:sp>
        <p:nvSpPr>
          <p:cNvPr id="6" name="Footer Placeholder 5">
            <a:extLst>
              <a:ext uri="{FF2B5EF4-FFF2-40B4-BE49-F238E27FC236}">
                <a16:creationId xmlns:a16="http://schemas.microsoft.com/office/drawing/2014/main" id="{1C1415C0-F5FB-45F3-910B-5F630C93F4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767A47-AB4F-467F-9D20-1C7335638496}"/>
              </a:ext>
            </a:extLst>
          </p:cNvPr>
          <p:cNvSpPr>
            <a:spLocks noGrp="1"/>
          </p:cNvSpPr>
          <p:nvPr>
            <p:ph type="sldNum" sz="quarter" idx="12"/>
          </p:nvPr>
        </p:nvSpPr>
        <p:spPr/>
        <p:txBody>
          <a:bodyPr/>
          <a:lstStyle/>
          <a:p>
            <a:fld id="{4350F4C1-CD68-41F7-A6F4-3E1EC2739744}" type="slidenum">
              <a:rPr lang="en-US" smtClean="0"/>
              <a:t>‹#›</a:t>
            </a:fld>
            <a:endParaRPr lang="en-US"/>
          </a:p>
        </p:txBody>
      </p:sp>
    </p:spTree>
    <p:extLst>
      <p:ext uri="{BB962C8B-B14F-4D97-AF65-F5344CB8AC3E}">
        <p14:creationId xmlns:p14="http://schemas.microsoft.com/office/powerpoint/2010/main" val="3368167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9BE18-31A0-4328-B5D6-BFC721D59B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E9EDD5F-E4B0-41A7-9F1C-3694829FCD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B34027-B044-4E6E-B1E3-A8FA94C022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AEF39D-6E69-4D4E-8D4B-9282A1CC0547}"/>
              </a:ext>
            </a:extLst>
          </p:cNvPr>
          <p:cNvSpPr>
            <a:spLocks noGrp="1"/>
          </p:cNvSpPr>
          <p:nvPr>
            <p:ph type="dt" sz="half" idx="10"/>
          </p:nvPr>
        </p:nvSpPr>
        <p:spPr/>
        <p:txBody>
          <a:bodyPr/>
          <a:lstStyle/>
          <a:p>
            <a:fld id="{8E735D4F-5620-4C34-9AF4-E7EF1706D25F}" type="datetimeFigureOut">
              <a:rPr lang="en-US" smtClean="0"/>
              <a:t>7/11/2019</a:t>
            </a:fld>
            <a:endParaRPr lang="en-US"/>
          </a:p>
        </p:txBody>
      </p:sp>
      <p:sp>
        <p:nvSpPr>
          <p:cNvPr id="6" name="Footer Placeholder 5">
            <a:extLst>
              <a:ext uri="{FF2B5EF4-FFF2-40B4-BE49-F238E27FC236}">
                <a16:creationId xmlns:a16="http://schemas.microsoft.com/office/drawing/2014/main" id="{6D9DE066-1F70-461A-A8FA-3DF5C6C712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96888C-46D8-4F15-981F-B85831B07E8F}"/>
              </a:ext>
            </a:extLst>
          </p:cNvPr>
          <p:cNvSpPr>
            <a:spLocks noGrp="1"/>
          </p:cNvSpPr>
          <p:nvPr>
            <p:ph type="sldNum" sz="quarter" idx="12"/>
          </p:nvPr>
        </p:nvSpPr>
        <p:spPr/>
        <p:txBody>
          <a:bodyPr/>
          <a:lstStyle/>
          <a:p>
            <a:fld id="{4350F4C1-CD68-41F7-A6F4-3E1EC2739744}" type="slidenum">
              <a:rPr lang="en-US" smtClean="0"/>
              <a:t>‹#›</a:t>
            </a:fld>
            <a:endParaRPr lang="en-US"/>
          </a:p>
        </p:txBody>
      </p:sp>
    </p:spTree>
    <p:extLst>
      <p:ext uri="{BB962C8B-B14F-4D97-AF65-F5344CB8AC3E}">
        <p14:creationId xmlns:p14="http://schemas.microsoft.com/office/powerpoint/2010/main" val="40358265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868504-E143-403A-8CAF-7126B3D21E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313F2EA-C22B-46BC-AE59-1E8294620B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DDC57D-CA11-4CBD-BE88-BAB49B92AE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735D4F-5620-4C34-9AF4-E7EF1706D25F}" type="datetimeFigureOut">
              <a:rPr lang="en-US" smtClean="0"/>
              <a:t>7/11/2019</a:t>
            </a:fld>
            <a:endParaRPr lang="en-US"/>
          </a:p>
        </p:txBody>
      </p:sp>
      <p:sp>
        <p:nvSpPr>
          <p:cNvPr id="5" name="Footer Placeholder 4">
            <a:extLst>
              <a:ext uri="{FF2B5EF4-FFF2-40B4-BE49-F238E27FC236}">
                <a16:creationId xmlns:a16="http://schemas.microsoft.com/office/drawing/2014/main" id="{3CDE0429-6C1E-49D7-9CF7-B27D443D07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FFEF175-114F-4111-87A7-001FA7E786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50F4C1-CD68-41F7-A6F4-3E1EC2739744}" type="slidenum">
              <a:rPr lang="en-US" smtClean="0"/>
              <a:t>‹#›</a:t>
            </a:fld>
            <a:endParaRPr lang="en-US"/>
          </a:p>
        </p:txBody>
      </p:sp>
    </p:spTree>
    <p:extLst>
      <p:ext uri="{BB962C8B-B14F-4D97-AF65-F5344CB8AC3E}">
        <p14:creationId xmlns:p14="http://schemas.microsoft.com/office/powerpoint/2010/main" val="24301105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68E22-77BA-48D3-8B4E-19E762D83B2D}"/>
              </a:ext>
            </a:extLst>
          </p:cNvPr>
          <p:cNvSpPr>
            <a:spLocks noGrp="1"/>
          </p:cNvSpPr>
          <p:nvPr>
            <p:ph type="ctrTitle"/>
          </p:nvPr>
        </p:nvSpPr>
        <p:spPr>
          <a:xfrm>
            <a:off x="0" y="1122363"/>
            <a:ext cx="12192000" cy="2387600"/>
          </a:xfrm>
        </p:spPr>
        <p:txBody>
          <a:bodyPr>
            <a:normAutofit fontScale="90000"/>
          </a:bodyPr>
          <a:lstStyle/>
          <a:p>
            <a:r>
              <a:rPr lang="en-US" b="1" dirty="0"/>
              <a:t>The Determinants of Residential Segregation: An Implication of Discrete Choice Model </a:t>
            </a:r>
            <a:endParaRPr lang="en-US" dirty="0"/>
          </a:p>
        </p:txBody>
      </p:sp>
      <p:sp>
        <p:nvSpPr>
          <p:cNvPr id="3" name="Subtitle 2">
            <a:extLst>
              <a:ext uri="{FF2B5EF4-FFF2-40B4-BE49-F238E27FC236}">
                <a16:creationId xmlns:a16="http://schemas.microsoft.com/office/drawing/2014/main" id="{099EA338-5CF4-461C-95BB-57BF851763A8}"/>
              </a:ext>
            </a:extLst>
          </p:cNvPr>
          <p:cNvSpPr>
            <a:spLocks noGrp="1"/>
          </p:cNvSpPr>
          <p:nvPr>
            <p:ph type="subTitle" idx="1"/>
          </p:nvPr>
        </p:nvSpPr>
        <p:spPr>
          <a:xfrm>
            <a:off x="0" y="3602038"/>
            <a:ext cx="12192000" cy="1655762"/>
          </a:xfrm>
        </p:spPr>
        <p:txBody>
          <a:bodyPr>
            <a:normAutofit fontScale="92500" lnSpcReduction="10000"/>
          </a:bodyPr>
          <a:lstStyle/>
          <a:p>
            <a:r>
              <a:rPr lang="en-US" sz="2800" dirty="0"/>
              <a:t>Xinyuan “Karl” Zou</a:t>
            </a:r>
          </a:p>
          <a:p>
            <a:r>
              <a:rPr lang="en-US" sz="2800" dirty="0"/>
              <a:t>Stata Conference 2019</a:t>
            </a:r>
          </a:p>
          <a:p>
            <a:r>
              <a:rPr lang="en-US" dirty="0"/>
              <a:t>Texas A&amp;M University</a:t>
            </a:r>
          </a:p>
          <a:p>
            <a:r>
              <a:rPr lang="en-US" dirty="0"/>
              <a:t>Texas Research Data Center</a:t>
            </a:r>
          </a:p>
        </p:txBody>
      </p:sp>
    </p:spTree>
    <p:extLst>
      <p:ext uri="{BB962C8B-B14F-4D97-AF65-F5344CB8AC3E}">
        <p14:creationId xmlns:p14="http://schemas.microsoft.com/office/powerpoint/2010/main" val="3768598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Preliminary Results</a:t>
            </a:r>
          </a:p>
        </p:txBody>
      </p:sp>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pic>
        <p:nvPicPr>
          <p:cNvPr id="12" name="Picture 11">
            <a:extLst>
              <a:ext uri="{FF2B5EF4-FFF2-40B4-BE49-F238E27FC236}">
                <a16:creationId xmlns:a16="http://schemas.microsoft.com/office/drawing/2014/main" id="{289B44BC-02A4-47BC-B87D-D48325F83062}"/>
              </a:ext>
            </a:extLst>
          </p:cNvPr>
          <p:cNvPicPr>
            <a:picLocks noChangeAspect="1"/>
          </p:cNvPicPr>
          <p:nvPr/>
        </p:nvPicPr>
        <p:blipFill>
          <a:blip r:embed="rId3"/>
          <a:stretch>
            <a:fillRect/>
          </a:stretch>
        </p:blipFill>
        <p:spPr>
          <a:xfrm>
            <a:off x="1515207" y="888023"/>
            <a:ext cx="9161585" cy="5969556"/>
          </a:xfrm>
          <a:prstGeom prst="rect">
            <a:avLst/>
          </a:prstGeom>
        </p:spPr>
      </p:pic>
    </p:spTree>
    <p:extLst>
      <p:ext uri="{BB962C8B-B14F-4D97-AF65-F5344CB8AC3E}">
        <p14:creationId xmlns:p14="http://schemas.microsoft.com/office/powerpoint/2010/main" val="1117267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Preliminary Results</a:t>
            </a:r>
          </a:p>
        </p:txBody>
      </p:sp>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pic>
        <p:nvPicPr>
          <p:cNvPr id="8" name="Content Placeholder 7">
            <a:extLst>
              <a:ext uri="{FF2B5EF4-FFF2-40B4-BE49-F238E27FC236}">
                <a16:creationId xmlns:a16="http://schemas.microsoft.com/office/drawing/2014/main" id="{82811B63-6174-4E32-91B9-DAD6BB6E2EFB}"/>
              </a:ext>
            </a:extLst>
          </p:cNvPr>
          <p:cNvPicPr>
            <a:picLocks noGrp="1" noChangeAspect="1"/>
          </p:cNvPicPr>
          <p:nvPr>
            <p:ph idx="1"/>
          </p:nvPr>
        </p:nvPicPr>
        <p:blipFill>
          <a:blip r:embed="rId3"/>
          <a:stretch>
            <a:fillRect/>
          </a:stretch>
        </p:blipFill>
        <p:spPr>
          <a:xfrm>
            <a:off x="1866900" y="893043"/>
            <a:ext cx="8458199" cy="5964957"/>
          </a:xfrm>
          <a:prstGeom prst="rect">
            <a:avLst/>
          </a:prstGeom>
        </p:spPr>
      </p:pic>
    </p:spTree>
    <p:extLst>
      <p:ext uri="{BB962C8B-B14F-4D97-AF65-F5344CB8AC3E}">
        <p14:creationId xmlns:p14="http://schemas.microsoft.com/office/powerpoint/2010/main" val="2798306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Preliminary Results</a:t>
            </a:r>
          </a:p>
        </p:txBody>
      </p:sp>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pic>
        <p:nvPicPr>
          <p:cNvPr id="4" name="Picture 3">
            <a:extLst>
              <a:ext uri="{FF2B5EF4-FFF2-40B4-BE49-F238E27FC236}">
                <a16:creationId xmlns:a16="http://schemas.microsoft.com/office/drawing/2014/main" id="{30B66A5A-9BEE-42B9-9DCF-DF4B186CEFF8}"/>
              </a:ext>
            </a:extLst>
          </p:cNvPr>
          <p:cNvPicPr>
            <a:picLocks noChangeAspect="1"/>
          </p:cNvPicPr>
          <p:nvPr/>
        </p:nvPicPr>
        <p:blipFill>
          <a:blip r:embed="rId3"/>
          <a:stretch>
            <a:fillRect/>
          </a:stretch>
        </p:blipFill>
        <p:spPr>
          <a:xfrm>
            <a:off x="1839053" y="885702"/>
            <a:ext cx="8513893" cy="5972298"/>
          </a:xfrm>
          <a:prstGeom prst="rect">
            <a:avLst/>
          </a:prstGeom>
        </p:spPr>
      </p:pic>
    </p:spTree>
    <p:extLst>
      <p:ext uri="{BB962C8B-B14F-4D97-AF65-F5344CB8AC3E}">
        <p14:creationId xmlns:p14="http://schemas.microsoft.com/office/powerpoint/2010/main" val="59650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Preliminary Results</a:t>
            </a:r>
          </a:p>
        </p:txBody>
      </p:sp>
      <p:sp>
        <p:nvSpPr>
          <p:cNvPr id="3" name="Content Placeholder 2">
            <a:extLst>
              <a:ext uri="{FF2B5EF4-FFF2-40B4-BE49-F238E27FC236}">
                <a16:creationId xmlns:a16="http://schemas.microsoft.com/office/drawing/2014/main" id="{137E4912-719B-4FFC-8A7C-F46878E83471}"/>
              </a:ext>
            </a:extLst>
          </p:cNvPr>
          <p:cNvSpPr>
            <a:spLocks noGrp="1"/>
          </p:cNvSpPr>
          <p:nvPr>
            <p:ph idx="1"/>
          </p:nvPr>
        </p:nvSpPr>
        <p:spPr>
          <a:xfrm>
            <a:off x="0" y="888023"/>
            <a:ext cx="12192000" cy="5969977"/>
          </a:xfrm>
        </p:spPr>
        <p:txBody>
          <a:bodyPr/>
          <a:lstStyle/>
          <a:p>
            <a:r>
              <a:rPr lang="en-US" dirty="0"/>
              <a:t>Minorities co-residence with whites.</a:t>
            </a:r>
          </a:p>
          <a:p>
            <a:r>
              <a:rPr lang="en-US" dirty="0"/>
              <a:t>With household income variable. </a:t>
            </a:r>
          </a:p>
          <a:p>
            <a:endParaRPr lang="en-US" dirty="0"/>
          </a:p>
          <a:p>
            <a:endParaRPr lang="en-US" dirty="0"/>
          </a:p>
          <a:p>
            <a:endParaRPr lang="en-US" dirty="0"/>
          </a:p>
          <a:p>
            <a:endParaRPr lang="en-US" dirty="0"/>
          </a:p>
          <a:p>
            <a:endParaRPr lang="en-US" dirty="0"/>
          </a:p>
          <a:p>
            <a:endParaRPr lang="en-US" dirty="0"/>
          </a:p>
          <a:p>
            <a:pPr marL="0" indent="0">
              <a:buNone/>
            </a:pPr>
            <a:r>
              <a:rPr lang="en-US" sz="1600" i="1" dirty="0"/>
              <a:t>                 </a:t>
            </a:r>
          </a:p>
          <a:p>
            <a:pPr marL="0" indent="0">
              <a:buNone/>
            </a:pPr>
            <a:r>
              <a:rPr lang="en-US" sz="1600" i="1" dirty="0"/>
              <a:t>*** p&lt;0.01 ** p&lt;0.05 * p&lt;0.1</a:t>
            </a:r>
          </a:p>
          <a:p>
            <a:r>
              <a:rPr lang="en-US" sz="2000" dirty="0"/>
              <a:t>Most coefficients in Model 2 become insignificant. Most interactions of household race and neighborhood-level white presence do not respond to income variation. </a:t>
            </a:r>
          </a:p>
          <a:p>
            <a:r>
              <a:rPr lang="en-US" sz="2000" dirty="0"/>
              <a:t>High income Asians are more likely to live in a moderately-white neighborhood. </a:t>
            </a:r>
          </a:p>
          <a:p>
            <a:endParaRPr lang="en-US" dirty="0"/>
          </a:p>
          <a:p>
            <a:endParaRPr lang="en-US" dirty="0"/>
          </a:p>
          <a:p>
            <a:endParaRPr lang="en-US" dirty="0"/>
          </a:p>
          <a:p>
            <a:endParaRPr lang="en-US" dirty="0"/>
          </a:p>
          <a:p>
            <a:endParaRPr lang="en-US" sz="2000" dirty="0"/>
          </a:p>
          <a:p>
            <a:endParaRPr lang="en-US" sz="1800" dirty="0"/>
          </a:p>
        </p:txBody>
      </p:sp>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graphicFrame>
        <p:nvGraphicFramePr>
          <p:cNvPr id="4" name="Table 3">
            <a:extLst>
              <a:ext uri="{FF2B5EF4-FFF2-40B4-BE49-F238E27FC236}">
                <a16:creationId xmlns:a16="http://schemas.microsoft.com/office/drawing/2014/main" id="{6795E513-6D6D-4D25-A744-C3191B1477A6}"/>
              </a:ext>
            </a:extLst>
          </p:cNvPr>
          <p:cNvGraphicFramePr>
            <a:graphicFrameLocks noGrp="1"/>
          </p:cNvGraphicFramePr>
          <p:nvPr>
            <p:extLst>
              <p:ext uri="{D42A27DB-BD31-4B8C-83A1-F6EECF244321}">
                <p14:modId xmlns:p14="http://schemas.microsoft.com/office/powerpoint/2010/main" val="1114532976"/>
              </p:ext>
            </p:extLst>
          </p:nvPr>
        </p:nvGraphicFramePr>
        <p:xfrm>
          <a:off x="16122" y="2029720"/>
          <a:ext cx="12192000" cy="3048000"/>
        </p:xfrm>
        <a:graphic>
          <a:graphicData uri="http://schemas.openxmlformats.org/drawingml/2006/table">
            <a:tbl>
              <a:tblPr firstRow="1" bandRow="1">
                <a:tableStyleId>{5940675A-B579-460E-94D1-54222C63F5DA}</a:tableStyleId>
              </a:tblPr>
              <a:tblGrid>
                <a:gridCol w="2438400">
                  <a:extLst>
                    <a:ext uri="{9D8B030D-6E8A-4147-A177-3AD203B41FA5}">
                      <a16:colId xmlns:a16="http://schemas.microsoft.com/office/drawing/2014/main" val="3838048799"/>
                    </a:ext>
                  </a:extLst>
                </a:gridCol>
                <a:gridCol w="1219200">
                  <a:extLst>
                    <a:ext uri="{9D8B030D-6E8A-4147-A177-3AD203B41FA5}">
                      <a16:colId xmlns:a16="http://schemas.microsoft.com/office/drawing/2014/main" val="3073233255"/>
                    </a:ext>
                  </a:extLst>
                </a:gridCol>
                <a:gridCol w="1241986">
                  <a:extLst>
                    <a:ext uri="{9D8B030D-6E8A-4147-A177-3AD203B41FA5}">
                      <a16:colId xmlns:a16="http://schemas.microsoft.com/office/drawing/2014/main" val="948503236"/>
                    </a:ext>
                  </a:extLst>
                </a:gridCol>
                <a:gridCol w="1196414">
                  <a:extLst>
                    <a:ext uri="{9D8B030D-6E8A-4147-A177-3AD203B41FA5}">
                      <a16:colId xmlns:a16="http://schemas.microsoft.com/office/drawing/2014/main" val="756644926"/>
                    </a:ext>
                  </a:extLst>
                </a:gridCol>
                <a:gridCol w="1219200">
                  <a:extLst>
                    <a:ext uri="{9D8B030D-6E8A-4147-A177-3AD203B41FA5}">
                      <a16:colId xmlns:a16="http://schemas.microsoft.com/office/drawing/2014/main" val="1786099847"/>
                    </a:ext>
                  </a:extLst>
                </a:gridCol>
                <a:gridCol w="1219200">
                  <a:extLst>
                    <a:ext uri="{9D8B030D-6E8A-4147-A177-3AD203B41FA5}">
                      <a16:colId xmlns:a16="http://schemas.microsoft.com/office/drawing/2014/main" val="3626852749"/>
                    </a:ext>
                  </a:extLst>
                </a:gridCol>
                <a:gridCol w="1219200">
                  <a:extLst>
                    <a:ext uri="{9D8B030D-6E8A-4147-A177-3AD203B41FA5}">
                      <a16:colId xmlns:a16="http://schemas.microsoft.com/office/drawing/2014/main" val="223550664"/>
                    </a:ext>
                  </a:extLst>
                </a:gridCol>
                <a:gridCol w="1219200">
                  <a:extLst>
                    <a:ext uri="{9D8B030D-6E8A-4147-A177-3AD203B41FA5}">
                      <a16:colId xmlns:a16="http://schemas.microsoft.com/office/drawing/2014/main" val="2251746299"/>
                    </a:ext>
                  </a:extLst>
                </a:gridCol>
                <a:gridCol w="1219200">
                  <a:extLst>
                    <a:ext uri="{9D8B030D-6E8A-4147-A177-3AD203B41FA5}">
                      <a16:colId xmlns:a16="http://schemas.microsoft.com/office/drawing/2014/main" val="5894697"/>
                    </a:ext>
                  </a:extLst>
                </a:gridCol>
              </a:tblGrid>
              <a:tr h="370840">
                <a:tc rowSpan="2">
                  <a:txBody>
                    <a:bodyPr/>
                    <a:lstStyle/>
                    <a:p>
                      <a:pPr algn="ctr"/>
                      <a:r>
                        <a:rPr lang="en-US" sz="1600" b="1" dirty="0"/>
                        <a:t>Native-born White percentage (Neighborhood)</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gridSpan="2">
                  <a:txBody>
                    <a:bodyPr/>
                    <a:lstStyle/>
                    <a:p>
                      <a:pPr algn="ctr"/>
                      <a:r>
                        <a:rPr lang="en-US" sz="1600" b="1" dirty="0"/>
                        <a:t>Asian</a:t>
                      </a:r>
                    </a:p>
                  </a:txBody>
                  <a:tcPr>
                    <a:lnT w="12700" cap="flat" cmpd="sng" algn="ctr">
                      <a:solidFill>
                        <a:schemeClr val="tx1"/>
                      </a:solidFill>
                      <a:prstDash val="solid"/>
                      <a:round/>
                      <a:headEnd type="none" w="med" len="med"/>
                      <a:tailEnd type="none" w="med" len="med"/>
                    </a:lnT>
                  </a:tcPr>
                </a:tc>
                <a:tc hMerge="1">
                  <a:txBody>
                    <a:bodyPr/>
                    <a:lstStyle/>
                    <a:p>
                      <a:endParaRPr lang="en-US" dirty="0"/>
                    </a:p>
                  </a:txBody>
                  <a:tcPr/>
                </a:tc>
                <a:tc gridSpan="2">
                  <a:txBody>
                    <a:bodyPr/>
                    <a:lstStyle/>
                    <a:p>
                      <a:pPr algn="ctr"/>
                      <a:r>
                        <a:rPr lang="en-US" sz="1600" b="1" dirty="0"/>
                        <a:t>White</a:t>
                      </a:r>
                    </a:p>
                  </a:txBody>
                  <a:tcPr>
                    <a:lnT w="12700" cap="flat" cmpd="sng" algn="ctr">
                      <a:solidFill>
                        <a:schemeClr val="tx1"/>
                      </a:solidFill>
                      <a:prstDash val="solid"/>
                      <a:round/>
                      <a:headEnd type="none" w="med" len="med"/>
                      <a:tailEnd type="none" w="med" len="med"/>
                    </a:lnT>
                  </a:tcPr>
                </a:tc>
                <a:tc hMerge="1">
                  <a:txBody>
                    <a:bodyPr/>
                    <a:lstStyle/>
                    <a:p>
                      <a:endParaRPr lang="en-US" dirty="0"/>
                    </a:p>
                  </a:txBody>
                  <a:tcPr/>
                </a:tc>
                <a:tc gridSpan="2">
                  <a:txBody>
                    <a:bodyPr/>
                    <a:lstStyle/>
                    <a:p>
                      <a:pPr algn="ctr"/>
                      <a:r>
                        <a:rPr lang="en-US" sz="1600" b="1" dirty="0"/>
                        <a:t>Black</a:t>
                      </a:r>
                    </a:p>
                  </a:txBody>
                  <a:tcPr>
                    <a:lnT w="12700" cap="flat" cmpd="sng" algn="ctr">
                      <a:solidFill>
                        <a:schemeClr val="tx1"/>
                      </a:solidFill>
                      <a:prstDash val="solid"/>
                      <a:round/>
                      <a:headEnd type="none" w="med" len="med"/>
                      <a:tailEnd type="none" w="med" len="med"/>
                    </a:lnT>
                  </a:tcPr>
                </a:tc>
                <a:tc hMerge="1">
                  <a:txBody>
                    <a:bodyPr/>
                    <a:lstStyle/>
                    <a:p>
                      <a:endParaRPr lang="en-US" dirty="0"/>
                    </a:p>
                  </a:txBody>
                  <a:tcPr/>
                </a:tc>
                <a:tc gridSpan="2">
                  <a:txBody>
                    <a:bodyPr/>
                    <a:lstStyle/>
                    <a:p>
                      <a:pPr algn="ctr"/>
                      <a:r>
                        <a:rPr lang="en-US" sz="1600" b="1" dirty="0"/>
                        <a:t>Hispanic</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hMerge="1">
                  <a:txBody>
                    <a:bodyPr/>
                    <a:lstStyle/>
                    <a:p>
                      <a:endParaRPr lang="en-US" dirty="0"/>
                    </a:p>
                  </a:txBody>
                  <a:tcPr/>
                </a:tc>
                <a:extLst>
                  <a:ext uri="{0D108BD9-81ED-4DB2-BD59-A6C34878D82A}">
                    <a16:rowId xmlns:a16="http://schemas.microsoft.com/office/drawing/2014/main" val="3464864528"/>
                  </a:ext>
                </a:extLst>
              </a:tr>
              <a:tr h="370840">
                <a:tc vMerge="1">
                  <a:txBody>
                    <a:bodyPr/>
                    <a:lstStyle/>
                    <a:p>
                      <a:pPr algn="ctr"/>
                      <a:endParaRPr lang="en-US" sz="1600" dirty="0"/>
                    </a:p>
                  </a:txBody>
                  <a:tcPr/>
                </a:tc>
                <a:tc>
                  <a:txBody>
                    <a:bodyPr/>
                    <a:lstStyle/>
                    <a:p>
                      <a:r>
                        <a:rPr lang="en-US" sz="1600" dirty="0"/>
                        <a:t>Model I</a:t>
                      </a:r>
                    </a:p>
                  </a:txBody>
                  <a:tcPr/>
                </a:tc>
                <a:tc>
                  <a:txBody>
                    <a:bodyPr/>
                    <a:lstStyle/>
                    <a:p>
                      <a:r>
                        <a:rPr lang="en-US" sz="1600" dirty="0"/>
                        <a:t>Model 2</a:t>
                      </a:r>
                    </a:p>
                  </a:txBody>
                  <a:tcPr/>
                </a:tc>
                <a:tc>
                  <a:txBody>
                    <a:bodyPr/>
                    <a:lstStyle/>
                    <a:p>
                      <a:r>
                        <a:rPr lang="en-US" sz="1600" dirty="0"/>
                        <a:t>Model I</a:t>
                      </a:r>
                    </a:p>
                  </a:txBody>
                  <a:tcPr/>
                </a:tc>
                <a:tc>
                  <a:txBody>
                    <a:bodyPr/>
                    <a:lstStyle/>
                    <a:p>
                      <a:r>
                        <a:rPr lang="en-US" sz="1600" dirty="0"/>
                        <a:t>Model 2</a:t>
                      </a:r>
                    </a:p>
                  </a:txBody>
                  <a:tcPr/>
                </a:tc>
                <a:tc>
                  <a:txBody>
                    <a:bodyPr/>
                    <a:lstStyle/>
                    <a:p>
                      <a:r>
                        <a:rPr lang="en-US" sz="1600" dirty="0"/>
                        <a:t>Model I</a:t>
                      </a:r>
                    </a:p>
                  </a:txBody>
                  <a:tcPr/>
                </a:tc>
                <a:tc>
                  <a:txBody>
                    <a:bodyPr/>
                    <a:lstStyle/>
                    <a:p>
                      <a:r>
                        <a:rPr lang="en-US" sz="1600" dirty="0"/>
                        <a:t>Model 2</a:t>
                      </a:r>
                    </a:p>
                  </a:txBody>
                  <a:tcPr/>
                </a:tc>
                <a:tc>
                  <a:txBody>
                    <a:bodyPr/>
                    <a:lstStyle/>
                    <a:p>
                      <a:r>
                        <a:rPr lang="en-US" sz="1600" dirty="0"/>
                        <a:t>Model I</a:t>
                      </a:r>
                    </a:p>
                  </a:txBody>
                  <a:tcPr/>
                </a:tc>
                <a:tc>
                  <a:txBody>
                    <a:bodyPr/>
                    <a:lstStyle/>
                    <a:p>
                      <a:r>
                        <a:rPr lang="en-US" sz="1600" dirty="0"/>
                        <a:t>Model 2</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58646883"/>
                  </a:ext>
                </a:extLst>
              </a:tr>
              <a:tr h="370840">
                <a:tc rowSpan="2">
                  <a:txBody>
                    <a:bodyPr/>
                    <a:lstStyle/>
                    <a:p>
                      <a:pPr algn="ctr"/>
                      <a:r>
                        <a:rPr lang="en-US" sz="1600" b="1" dirty="0"/>
                        <a:t>Medium Low</a:t>
                      </a:r>
                    </a:p>
                  </a:txBody>
                  <a:tcPr>
                    <a:lnL w="12700" cap="flat" cmpd="sng" algn="ctr">
                      <a:solidFill>
                        <a:schemeClr val="tx1"/>
                      </a:solidFill>
                      <a:prstDash val="solid"/>
                      <a:round/>
                      <a:headEnd type="none" w="med" len="med"/>
                      <a:tailEnd type="none" w="med" len="med"/>
                    </a:lnL>
                  </a:tcPr>
                </a:tc>
                <a:tc>
                  <a:txBody>
                    <a:bodyPr/>
                    <a:lstStyle/>
                    <a:p>
                      <a:r>
                        <a:rPr lang="en-US" sz="1600" dirty="0"/>
                        <a:t>0.03***</a:t>
                      </a:r>
                    </a:p>
                  </a:txBody>
                  <a:tcPr/>
                </a:tc>
                <a:tc>
                  <a:txBody>
                    <a:bodyPr/>
                    <a:lstStyle/>
                    <a:p>
                      <a:r>
                        <a:rPr lang="en-US" sz="1600" dirty="0"/>
                        <a:t>1.57(M)</a:t>
                      </a:r>
                    </a:p>
                  </a:txBody>
                  <a:tcPr/>
                </a:tc>
                <a:tc>
                  <a:txBody>
                    <a:bodyPr/>
                    <a:lstStyle/>
                    <a:p>
                      <a:r>
                        <a:rPr lang="en-US" sz="1600" dirty="0"/>
                        <a:t>4,39***</a:t>
                      </a:r>
                    </a:p>
                  </a:txBody>
                  <a:tcPr/>
                </a:tc>
                <a:tc>
                  <a:txBody>
                    <a:bodyPr/>
                    <a:lstStyle/>
                    <a:p>
                      <a:r>
                        <a:rPr lang="en-US" sz="1600" dirty="0"/>
                        <a:t>1.07(M)</a:t>
                      </a:r>
                    </a:p>
                  </a:txBody>
                  <a:tcPr/>
                </a:tc>
                <a:tc>
                  <a:txBody>
                    <a:bodyPr/>
                    <a:lstStyle/>
                    <a:p>
                      <a:r>
                        <a:rPr lang="en-US" sz="1600" dirty="0"/>
                        <a:t>0.25***</a:t>
                      </a:r>
                    </a:p>
                  </a:txBody>
                  <a:tcPr/>
                </a:tc>
                <a:tc>
                  <a:txBody>
                    <a:bodyPr/>
                    <a:lstStyle/>
                    <a:p>
                      <a:r>
                        <a:rPr lang="en-US" sz="1600" dirty="0"/>
                        <a:t>1.65(M)</a:t>
                      </a:r>
                    </a:p>
                  </a:txBody>
                  <a:tcPr/>
                </a:tc>
                <a:tc>
                  <a:txBody>
                    <a:bodyPr/>
                    <a:lstStyle/>
                    <a:p>
                      <a:r>
                        <a:rPr lang="en-US" sz="1600" dirty="0"/>
                        <a:t>0.45***</a:t>
                      </a:r>
                    </a:p>
                  </a:txBody>
                  <a:tcPr/>
                </a:tc>
                <a:tc>
                  <a:txBody>
                    <a:bodyPr/>
                    <a:lstStyle/>
                    <a:p>
                      <a:r>
                        <a:rPr lang="en-US" sz="1600" dirty="0"/>
                        <a:t>0.97(M)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339397942"/>
                  </a:ext>
                </a:extLst>
              </a:tr>
              <a:tr h="370840">
                <a:tc vMerge="1">
                  <a:txBody>
                    <a:bodyPr/>
                    <a:lstStyle/>
                    <a:p>
                      <a:endParaRPr lang="en-US" sz="1600" dirty="0"/>
                    </a:p>
                  </a:txBody>
                  <a:tcPr/>
                </a:tc>
                <a:tc>
                  <a:txBody>
                    <a:bodyPr/>
                    <a:lstStyle/>
                    <a:p>
                      <a:endParaRPr lang="en-US" sz="1600"/>
                    </a:p>
                  </a:txBody>
                  <a:tcPr/>
                </a:tc>
                <a:tc>
                  <a:txBody>
                    <a:bodyPr/>
                    <a:lstStyle/>
                    <a:p>
                      <a:r>
                        <a:rPr lang="en-US" sz="1600" dirty="0"/>
                        <a:t>7.60***(H)</a:t>
                      </a:r>
                    </a:p>
                  </a:txBody>
                  <a:tcPr/>
                </a:tc>
                <a:tc>
                  <a:txBody>
                    <a:bodyPr/>
                    <a:lstStyle/>
                    <a:p>
                      <a:endParaRPr lang="en-US" sz="1600"/>
                    </a:p>
                  </a:txBody>
                  <a:tcPr/>
                </a:tc>
                <a:tc>
                  <a:txBody>
                    <a:bodyPr/>
                    <a:lstStyle/>
                    <a:p>
                      <a:r>
                        <a:rPr lang="en-US" sz="1600" dirty="0"/>
                        <a:t>0.97(H)</a:t>
                      </a:r>
                    </a:p>
                  </a:txBody>
                  <a:tcPr/>
                </a:tc>
                <a:tc>
                  <a:txBody>
                    <a:bodyPr/>
                    <a:lstStyle/>
                    <a:p>
                      <a:endParaRPr lang="en-US" sz="1600"/>
                    </a:p>
                  </a:txBody>
                  <a:tcPr/>
                </a:tc>
                <a:tc>
                  <a:txBody>
                    <a:bodyPr/>
                    <a:lstStyle/>
                    <a:p>
                      <a:r>
                        <a:rPr lang="en-US" sz="1600" dirty="0"/>
                        <a:t>1.03(H)</a:t>
                      </a:r>
                    </a:p>
                  </a:txBody>
                  <a:tcPr/>
                </a:tc>
                <a:tc>
                  <a:txBody>
                    <a:bodyPr/>
                    <a:lstStyle/>
                    <a:p>
                      <a:endParaRPr lang="en-US" sz="1600" dirty="0"/>
                    </a:p>
                  </a:txBody>
                  <a:tcPr/>
                </a:tc>
                <a:tc>
                  <a:txBody>
                    <a:bodyPr/>
                    <a:lstStyle/>
                    <a:p>
                      <a:r>
                        <a:rPr lang="en-US" sz="1600" dirty="0"/>
                        <a:t>0.54(H)</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84390343"/>
                  </a:ext>
                </a:extLst>
              </a:tr>
              <a:tr h="370840">
                <a:tc rowSpan="2">
                  <a:txBody>
                    <a:bodyPr/>
                    <a:lstStyle/>
                    <a:p>
                      <a:pPr algn="ctr"/>
                      <a:r>
                        <a:rPr lang="en-US" sz="1600" b="1" dirty="0"/>
                        <a:t>Medium High</a:t>
                      </a:r>
                    </a:p>
                  </a:txBody>
                  <a:tcPr>
                    <a:lnL w="12700" cap="flat" cmpd="sng" algn="ctr">
                      <a:solidFill>
                        <a:schemeClr val="tx1"/>
                      </a:solidFill>
                      <a:prstDash val="solid"/>
                      <a:round/>
                      <a:headEnd type="none" w="med" len="med"/>
                      <a:tailEnd type="none" w="med" len="med"/>
                    </a:lnL>
                  </a:tcPr>
                </a:tc>
                <a:tc>
                  <a:txBody>
                    <a:bodyPr/>
                    <a:lstStyle/>
                    <a:p>
                      <a:r>
                        <a:rPr lang="en-US" sz="1600" dirty="0"/>
                        <a:t>0.21***</a:t>
                      </a:r>
                    </a:p>
                  </a:txBody>
                  <a:tcPr/>
                </a:tc>
                <a:tc>
                  <a:txBody>
                    <a:bodyPr/>
                    <a:lstStyle/>
                    <a:p>
                      <a:r>
                        <a:rPr lang="en-US" sz="1600" dirty="0"/>
                        <a:t>0.25***(M)</a:t>
                      </a:r>
                    </a:p>
                  </a:txBody>
                  <a:tcPr/>
                </a:tc>
                <a:tc>
                  <a:txBody>
                    <a:bodyPr/>
                    <a:lstStyle/>
                    <a:p>
                      <a:r>
                        <a:rPr lang="en-US" sz="1600" dirty="0"/>
                        <a:t>5.77***</a:t>
                      </a:r>
                    </a:p>
                  </a:txBody>
                  <a:tcPr/>
                </a:tc>
                <a:tc>
                  <a:txBody>
                    <a:bodyPr/>
                    <a:lstStyle/>
                    <a:p>
                      <a:r>
                        <a:rPr lang="en-US" sz="1600" dirty="0"/>
                        <a:t>1.21(M)</a:t>
                      </a:r>
                    </a:p>
                  </a:txBody>
                  <a:tcPr/>
                </a:tc>
                <a:tc>
                  <a:txBody>
                    <a:bodyPr/>
                    <a:lstStyle/>
                    <a:p>
                      <a:r>
                        <a:rPr lang="en-US" sz="1600" dirty="0"/>
                        <a:t>0.11***</a:t>
                      </a:r>
                    </a:p>
                  </a:txBody>
                  <a:tcPr/>
                </a:tc>
                <a:tc>
                  <a:txBody>
                    <a:bodyPr/>
                    <a:lstStyle/>
                    <a:p>
                      <a:r>
                        <a:rPr lang="en-US" sz="1600" dirty="0"/>
                        <a:t>2.07(M)</a:t>
                      </a:r>
                    </a:p>
                  </a:txBody>
                  <a:tcPr/>
                </a:tc>
                <a:tc>
                  <a:txBody>
                    <a:bodyPr/>
                    <a:lstStyle/>
                    <a:p>
                      <a:r>
                        <a:rPr lang="en-US" sz="1600" dirty="0"/>
                        <a:t>0.25***</a:t>
                      </a:r>
                    </a:p>
                  </a:txBody>
                  <a:tcPr/>
                </a:tc>
                <a:tc>
                  <a:txBody>
                    <a:bodyPr/>
                    <a:lstStyle/>
                    <a:p>
                      <a:r>
                        <a:rPr lang="en-US" sz="1600" dirty="0"/>
                        <a:t>1.17(M)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374497"/>
                  </a:ext>
                </a:extLst>
              </a:tr>
              <a:tr h="370840">
                <a:tc vMerge="1">
                  <a:txBody>
                    <a:bodyPr/>
                    <a:lstStyle/>
                    <a:p>
                      <a:endParaRPr lang="en-US" sz="1600" dirty="0"/>
                    </a:p>
                  </a:txBody>
                  <a:tcPr/>
                </a:tc>
                <a:tc>
                  <a:txBody>
                    <a:bodyPr/>
                    <a:lstStyle/>
                    <a:p>
                      <a:endParaRPr lang="en-US" sz="1600"/>
                    </a:p>
                  </a:txBody>
                  <a:tcPr/>
                </a:tc>
                <a:tc>
                  <a:txBody>
                    <a:bodyPr/>
                    <a:lstStyle/>
                    <a:p>
                      <a:r>
                        <a:rPr lang="en-US" sz="1600" dirty="0"/>
                        <a:t>0.48 (H)</a:t>
                      </a:r>
                    </a:p>
                  </a:txBody>
                  <a:tcPr/>
                </a:tc>
                <a:tc>
                  <a:txBody>
                    <a:bodyPr/>
                    <a:lstStyle/>
                    <a:p>
                      <a:endParaRPr lang="en-US" sz="1600"/>
                    </a:p>
                  </a:txBody>
                  <a:tcPr/>
                </a:tc>
                <a:tc>
                  <a:txBody>
                    <a:bodyPr/>
                    <a:lstStyle/>
                    <a:p>
                      <a:r>
                        <a:rPr lang="en-US" sz="1600" dirty="0"/>
                        <a:t>0.59*(H)</a:t>
                      </a:r>
                    </a:p>
                  </a:txBody>
                  <a:tcPr/>
                </a:tc>
                <a:tc>
                  <a:txBody>
                    <a:bodyPr/>
                    <a:lstStyle/>
                    <a:p>
                      <a:endParaRPr lang="en-US" sz="1600"/>
                    </a:p>
                  </a:txBody>
                  <a:tcPr/>
                </a:tc>
                <a:tc>
                  <a:txBody>
                    <a:bodyPr/>
                    <a:lstStyle/>
                    <a:p>
                      <a:r>
                        <a:rPr lang="en-US" sz="1600" dirty="0"/>
                        <a:t>0.82(H)</a:t>
                      </a:r>
                    </a:p>
                  </a:txBody>
                  <a:tcPr/>
                </a:tc>
                <a:tc>
                  <a:txBody>
                    <a:bodyPr/>
                    <a:lstStyle/>
                    <a:p>
                      <a:endParaRPr lang="en-US" sz="1600" dirty="0"/>
                    </a:p>
                  </a:txBody>
                  <a:tcPr/>
                </a:tc>
                <a:tc>
                  <a:txBody>
                    <a:bodyPr/>
                    <a:lstStyle/>
                    <a:p>
                      <a:r>
                        <a:rPr lang="en-US" sz="1600" dirty="0"/>
                        <a:t>2.18*(H)</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488504087"/>
                  </a:ext>
                </a:extLst>
              </a:tr>
              <a:tr h="370840">
                <a:tc rowSpan="2">
                  <a:txBody>
                    <a:bodyPr/>
                    <a:lstStyle/>
                    <a:p>
                      <a:pPr algn="ctr"/>
                      <a:r>
                        <a:rPr lang="en-US" sz="1600" b="1" dirty="0"/>
                        <a:t>High</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r>
                        <a:rPr lang="en-US" sz="1600" dirty="0"/>
                        <a:t>0.09***</a:t>
                      </a:r>
                    </a:p>
                  </a:txBody>
                  <a:tcPr/>
                </a:tc>
                <a:tc>
                  <a:txBody>
                    <a:bodyPr/>
                    <a:lstStyle/>
                    <a:p>
                      <a:r>
                        <a:rPr lang="en-US" sz="1600" dirty="0"/>
                        <a:t>0.19***(M)</a:t>
                      </a:r>
                    </a:p>
                  </a:txBody>
                  <a:tcPr/>
                </a:tc>
                <a:tc>
                  <a:txBody>
                    <a:bodyPr/>
                    <a:lstStyle/>
                    <a:p>
                      <a:r>
                        <a:rPr lang="en-US" sz="1600" dirty="0"/>
                        <a:t>10.3***</a:t>
                      </a:r>
                    </a:p>
                  </a:txBody>
                  <a:tcPr/>
                </a:tc>
                <a:tc>
                  <a:txBody>
                    <a:bodyPr/>
                    <a:lstStyle/>
                    <a:p>
                      <a:r>
                        <a:rPr lang="en-US" sz="1600" dirty="0"/>
                        <a:t>1.02(M)</a:t>
                      </a:r>
                    </a:p>
                  </a:txBody>
                  <a:tcPr/>
                </a:tc>
                <a:tc>
                  <a:txBody>
                    <a:bodyPr/>
                    <a:lstStyle/>
                    <a:p>
                      <a:r>
                        <a:rPr lang="en-US" sz="1600" dirty="0"/>
                        <a:t>0.12***</a:t>
                      </a:r>
                    </a:p>
                  </a:txBody>
                  <a:tcPr/>
                </a:tc>
                <a:tc>
                  <a:txBody>
                    <a:bodyPr/>
                    <a:lstStyle/>
                    <a:p>
                      <a:r>
                        <a:rPr lang="en-US" sz="1600" dirty="0"/>
                        <a:t>1.39(M)</a:t>
                      </a:r>
                    </a:p>
                  </a:txBody>
                  <a:tcPr/>
                </a:tc>
                <a:tc>
                  <a:txBody>
                    <a:bodyPr/>
                    <a:lstStyle/>
                    <a:p>
                      <a:r>
                        <a:rPr lang="en-US" sz="1600" dirty="0"/>
                        <a:t>0.12***</a:t>
                      </a:r>
                    </a:p>
                  </a:txBody>
                  <a:tcPr/>
                </a:tc>
                <a:tc>
                  <a:txBody>
                    <a:bodyPr/>
                    <a:lstStyle/>
                    <a:p>
                      <a:r>
                        <a:rPr lang="en-US" sz="1600" dirty="0"/>
                        <a:t>1.77*(M)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694248426"/>
                  </a:ext>
                </a:extLst>
              </a:tr>
              <a:tr h="370840">
                <a:tc vMerge="1">
                  <a:txBody>
                    <a:bodyPr/>
                    <a:lstStyle/>
                    <a:p>
                      <a:endParaRPr lang="en-US" sz="1600" dirty="0"/>
                    </a:p>
                  </a:txBody>
                  <a:tcPr/>
                </a:tc>
                <a:tc>
                  <a:txBody>
                    <a:bodyPr/>
                    <a:lstStyle/>
                    <a:p>
                      <a:endParaRPr lang="en-US" sz="1600" dirty="0"/>
                    </a:p>
                  </a:txBody>
                  <a:tcPr>
                    <a:lnB w="12700" cap="flat" cmpd="sng" algn="ctr">
                      <a:solidFill>
                        <a:schemeClr val="tx1"/>
                      </a:solidFill>
                      <a:prstDash val="solid"/>
                      <a:round/>
                      <a:headEnd type="none" w="med" len="med"/>
                      <a:tailEnd type="none" w="med" len="med"/>
                    </a:lnB>
                  </a:tcPr>
                </a:tc>
                <a:tc>
                  <a:txBody>
                    <a:bodyPr/>
                    <a:lstStyle/>
                    <a:p>
                      <a:r>
                        <a:rPr lang="en-US" sz="1600" dirty="0"/>
                        <a:t>0.3 (H)</a:t>
                      </a:r>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r>
                        <a:rPr lang="en-US" sz="1600" dirty="0"/>
                        <a:t>0.61(H)</a:t>
                      </a:r>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r>
                        <a:rPr lang="en-US" sz="1600" dirty="0"/>
                        <a:t>1.46(H)</a:t>
                      </a:r>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r>
                        <a:rPr lang="en-US" sz="1600" dirty="0"/>
                        <a:t>2.3*(H)</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59345895"/>
                  </a:ext>
                </a:extLst>
              </a:tr>
            </a:tbl>
          </a:graphicData>
        </a:graphic>
      </p:graphicFrame>
    </p:spTree>
    <p:extLst>
      <p:ext uri="{BB962C8B-B14F-4D97-AF65-F5344CB8AC3E}">
        <p14:creationId xmlns:p14="http://schemas.microsoft.com/office/powerpoint/2010/main" val="1759172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1000"/>
                                        <p:tgtEl>
                                          <p:spTgt spid="3">
                                            <p:txEl>
                                              <p:pRg st="8" end="8"/>
                                            </p:txEl>
                                          </p:spTgt>
                                        </p:tgtEl>
                                      </p:cBhvr>
                                    </p:animEffect>
                                    <p:anim calcmode="lin" valueType="num">
                                      <p:cBhvr>
                                        <p:cTn id="28"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1000"/>
                                        <p:tgtEl>
                                          <p:spTgt spid="3">
                                            <p:txEl>
                                              <p:pRg st="9" end="9"/>
                                            </p:txEl>
                                          </p:spTgt>
                                        </p:tgtEl>
                                      </p:cBhvr>
                                    </p:animEffect>
                                    <p:anim calcmode="lin" valueType="num">
                                      <p:cBhvr>
                                        <p:cTn id="35"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1000"/>
                                        <p:tgtEl>
                                          <p:spTgt spid="3">
                                            <p:txEl>
                                              <p:pRg st="10" end="10"/>
                                            </p:txEl>
                                          </p:spTgt>
                                        </p:tgtEl>
                                      </p:cBhvr>
                                    </p:animEffect>
                                    <p:anim calcmode="lin" valueType="num">
                                      <p:cBhvr>
                                        <p:cTn id="42"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3">
                                            <p:txEl>
                                              <p:pRg st="11" end="11"/>
                                            </p:txEl>
                                          </p:spTgt>
                                        </p:tgtEl>
                                        <p:attrNameLst>
                                          <p:attrName>style.visibility</p:attrName>
                                        </p:attrNameLst>
                                      </p:cBhvr>
                                      <p:to>
                                        <p:strVal val="visible"/>
                                      </p:to>
                                    </p:set>
                                    <p:animEffect transition="in" filter="fade">
                                      <p:cBhvr>
                                        <p:cTn id="48" dur="1000"/>
                                        <p:tgtEl>
                                          <p:spTgt spid="3">
                                            <p:txEl>
                                              <p:pRg st="11" end="11"/>
                                            </p:txEl>
                                          </p:spTgt>
                                        </p:tgtEl>
                                      </p:cBhvr>
                                    </p:animEffect>
                                    <p:anim calcmode="lin" valueType="num">
                                      <p:cBhvr>
                                        <p:cTn id="49"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Preliminary Results</a:t>
            </a:r>
          </a:p>
        </p:txBody>
      </p:sp>
      <p:sp>
        <p:nvSpPr>
          <p:cNvPr id="3" name="Content Placeholder 2">
            <a:extLst>
              <a:ext uri="{FF2B5EF4-FFF2-40B4-BE49-F238E27FC236}">
                <a16:creationId xmlns:a16="http://schemas.microsoft.com/office/drawing/2014/main" id="{137E4912-719B-4FFC-8A7C-F46878E83471}"/>
              </a:ext>
            </a:extLst>
          </p:cNvPr>
          <p:cNvSpPr>
            <a:spLocks noGrp="1"/>
          </p:cNvSpPr>
          <p:nvPr>
            <p:ph idx="1"/>
          </p:nvPr>
        </p:nvSpPr>
        <p:spPr>
          <a:xfrm>
            <a:off x="0" y="888023"/>
            <a:ext cx="12192000" cy="5969977"/>
          </a:xfrm>
        </p:spPr>
        <p:txBody>
          <a:bodyPr>
            <a:normAutofit/>
          </a:bodyPr>
          <a:lstStyle/>
          <a:p>
            <a:r>
              <a:rPr lang="en-US" dirty="0"/>
              <a:t>With household income variable and neighborhood median income.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marL="0" lvl="0" indent="0">
              <a:buNone/>
            </a:pPr>
            <a:r>
              <a:rPr lang="en-US" dirty="0"/>
              <a:t> </a:t>
            </a:r>
            <a:r>
              <a:rPr lang="en-US" sz="1600" i="1" dirty="0">
                <a:solidFill>
                  <a:prstClr val="black"/>
                </a:solidFill>
              </a:rPr>
              <a:t>*** p&lt;0.01 ** p&lt;0.05 * p&lt;0.1</a:t>
            </a:r>
          </a:p>
          <a:p>
            <a:r>
              <a:rPr lang="en-US" sz="1800" dirty="0"/>
              <a:t>Asian and Hispanics’ residential choices rely more on neighborhood-level economic well-being. </a:t>
            </a:r>
          </a:p>
          <a:p>
            <a:r>
              <a:rPr lang="en-US" sz="1800" dirty="0"/>
              <a:t>White and black concern more about race instead of other neighborhood outcomes.</a:t>
            </a:r>
          </a:p>
          <a:p>
            <a:endParaRPr lang="en-US" dirty="0"/>
          </a:p>
          <a:p>
            <a:endParaRPr lang="en-US" dirty="0"/>
          </a:p>
          <a:p>
            <a:endParaRPr lang="en-US" dirty="0"/>
          </a:p>
          <a:p>
            <a:endParaRPr lang="en-US" dirty="0"/>
          </a:p>
          <a:p>
            <a:endParaRPr lang="en-US" dirty="0"/>
          </a:p>
          <a:p>
            <a:endParaRPr lang="en-US" sz="2000" dirty="0"/>
          </a:p>
          <a:p>
            <a:endParaRPr lang="en-US" sz="1800" dirty="0"/>
          </a:p>
        </p:txBody>
      </p:sp>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graphicFrame>
        <p:nvGraphicFramePr>
          <p:cNvPr id="4" name="Table 3">
            <a:extLst>
              <a:ext uri="{FF2B5EF4-FFF2-40B4-BE49-F238E27FC236}">
                <a16:creationId xmlns:a16="http://schemas.microsoft.com/office/drawing/2014/main" id="{6795E513-6D6D-4D25-A744-C3191B1477A6}"/>
              </a:ext>
            </a:extLst>
          </p:cNvPr>
          <p:cNvGraphicFramePr>
            <a:graphicFrameLocks noGrp="1"/>
          </p:cNvGraphicFramePr>
          <p:nvPr>
            <p:extLst>
              <p:ext uri="{D42A27DB-BD31-4B8C-83A1-F6EECF244321}">
                <p14:modId xmlns:p14="http://schemas.microsoft.com/office/powerpoint/2010/main" val="2818277906"/>
              </p:ext>
            </p:extLst>
          </p:nvPr>
        </p:nvGraphicFramePr>
        <p:xfrm>
          <a:off x="0" y="1424939"/>
          <a:ext cx="12192002" cy="4087838"/>
        </p:xfrm>
        <a:graphic>
          <a:graphicData uri="http://schemas.openxmlformats.org/drawingml/2006/table">
            <a:tbl>
              <a:tblPr firstRow="1" bandRow="1">
                <a:tableStyleId>{5940675A-B579-460E-94D1-54222C63F5DA}</a:tableStyleId>
              </a:tblPr>
              <a:tblGrid>
                <a:gridCol w="1477108">
                  <a:extLst>
                    <a:ext uri="{9D8B030D-6E8A-4147-A177-3AD203B41FA5}">
                      <a16:colId xmlns:a16="http://schemas.microsoft.com/office/drawing/2014/main" val="3838048799"/>
                    </a:ext>
                  </a:extLst>
                </a:gridCol>
                <a:gridCol w="852854">
                  <a:extLst>
                    <a:ext uri="{9D8B030D-6E8A-4147-A177-3AD203B41FA5}">
                      <a16:colId xmlns:a16="http://schemas.microsoft.com/office/drawing/2014/main" val="3073233255"/>
                    </a:ext>
                  </a:extLst>
                </a:gridCol>
                <a:gridCol w="949569">
                  <a:extLst>
                    <a:ext uri="{9D8B030D-6E8A-4147-A177-3AD203B41FA5}">
                      <a16:colId xmlns:a16="http://schemas.microsoft.com/office/drawing/2014/main" val="3295655720"/>
                    </a:ext>
                  </a:extLst>
                </a:gridCol>
                <a:gridCol w="905607">
                  <a:extLst>
                    <a:ext uri="{9D8B030D-6E8A-4147-A177-3AD203B41FA5}">
                      <a16:colId xmlns:a16="http://schemas.microsoft.com/office/drawing/2014/main" val="226668032"/>
                    </a:ext>
                  </a:extLst>
                </a:gridCol>
                <a:gridCol w="888024">
                  <a:extLst>
                    <a:ext uri="{9D8B030D-6E8A-4147-A177-3AD203B41FA5}">
                      <a16:colId xmlns:a16="http://schemas.microsoft.com/office/drawing/2014/main" val="756644926"/>
                    </a:ext>
                  </a:extLst>
                </a:gridCol>
                <a:gridCol w="993530">
                  <a:extLst>
                    <a:ext uri="{9D8B030D-6E8A-4147-A177-3AD203B41FA5}">
                      <a16:colId xmlns:a16="http://schemas.microsoft.com/office/drawing/2014/main" val="1786099847"/>
                    </a:ext>
                  </a:extLst>
                </a:gridCol>
                <a:gridCol w="914400">
                  <a:extLst>
                    <a:ext uri="{9D8B030D-6E8A-4147-A177-3AD203B41FA5}">
                      <a16:colId xmlns:a16="http://schemas.microsoft.com/office/drawing/2014/main" val="3413187727"/>
                    </a:ext>
                  </a:extLst>
                </a:gridCol>
                <a:gridCol w="945040">
                  <a:extLst>
                    <a:ext uri="{9D8B030D-6E8A-4147-A177-3AD203B41FA5}">
                      <a16:colId xmlns:a16="http://schemas.microsoft.com/office/drawing/2014/main" val="3626852749"/>
                    </a:ext>
                  </a:extLst>
                </a:gridCol>
                <a:gridCol w="853174">
                  <a:extLst>
                    <a:ext uri="{9D8B030D-6E8A-4147-A177-3AD203B41FA5}">
                      <a16:colId xmlns:a16="http://schemas.microsoft.com/office/drawing/2014/main" val="223550664"/>
                    </a:ext>
                  </a:extLst>
                </a:gridCol>
                <a:gridCol w="853174">
                  <a:extLst>
                    <a:ext uri="{9D8B030D-6E8A-4147-A177-3AD203B41FA5}">
                      <a16:colId xmlns:a16="http://schemas.microsoft.com/office/drawing/2014/main" val="1129497827"/>
                    </a:ext>
                  </a:extLst>
                </a:gridCol>
                <a:gridCol w="853174">
                  <a:extLst>
                    <a:ext uri="{9D8B030D-6E8A-4147-A177-3AD203B41FA5}">
                      <a16:colId xmlns:a16="http://schemas.microsoft.com/office/drawing/2014/main" val="2251746299"/>
                    </a:ext>
                  </a:extLst>
                </a:gridCol>
                <a:gridCol w="853174">
                  <a:extLst>
                    <a:ext uri="{9D8B030D-6E8A-4147-A177-3AD203B41FA5}">
                      <a16:colId xmlns:a16="http://schemas.microsoft.com/office/drawing/2014/main" val="5894697"/>
                    </a:ext>
                  </a:extLst>
                </a:gridCol>
                <a:gridCol w="853174">
                  <a:extLst>
                    <a:ext uri="{9D8B030D-6E8A-4147-A177-3AD203B41FA5}">
                      <a16:colId xmlns:a16="http://schemas.microsoft.com/office/drawing/2014/main" val="2354482052"/>
                    </a:ext>
                  </a:extLst>
                </a:gridCol>
              </a:tblGrid>
              <a:tr h="378216">
                <a:tc>
                  <a:txBody>
                    <a:bodyPr/>
                    <a:lstStyle/>
                    <a:p>
                      <a:endParaRPr lang="en-US" sz="1600" dirty="0"/>
                    </a:p>
                  </a:txBody>
                  <a:tcPr/>
                </a:tc>
                <a:tc gridSpan="3">
                  <a:txBody>
                    <a:bodyPr/>
                    <a:lstStyle/>
                    <a:p>
                      <a:pPr algn="ctr"/>
                      <a:r>
                        <a:rPr lang="en-US" sz="1600" b="1" dirty="0"/>
                        <a:t>Asian</a:t>
                      </a:r>
                    </a:p>
                  </a:txBody>
                  <a:tcPr/>
                </a:tc>
                <a:tc hMerge="1">
                  <a:txBody>
                    <a:bodyPr/>
                    <a:lstStyle/>
                    <a:p>
                      <a:endParaRPr lang="en-US"/>
                    </a:p>
                  </a:txBody>
                  <a:tcPr/>
                </a:tc>
                <a:tc hMerge="1">
                  <a:txBody>
                    <a:bodyPr/>
                    <a:lstStyle/>
                    <a:p>
                      <a:endParaRPr lang="en-US" sz="1600" dirty="0"/>
                    </a:p>
                  </a:txBody>
                  <a:tcPr/>
                </a:tc>
                <a:tc gridSpan="3">
                  <a:txBody>
                    <a:bodyPr/>
                    <a:lstStyle/>
                    <a:p>
                      <a:pPr algn="ctr"/>
                      <a:r>
                        <a:rPr lang="en-US" sz="1600" b="1" dirty="0"/>
                        <a:t>White</a:t>
                      </a:r>
                    </a:p>
                  </a:txBody>
                  <a:tcPr/>
                </a:tc>
                <a:tc hMerge="1">
                  <a:txBody>
                    <a:bodyPr/>
                    <a:lstStyle/>
                    <a:p>
                      <a:endParaRPr lang="en-US" dirty="0"/>
                    </a:p>
                  </a:txBody>
                  <a:tcPr/>
                </a:tc>
                <a:tc hMerge="1">
                  <a:txBody>
                    <a:bodyPr/>
                    <a:lstStyle/>
                    <a:p>
                      <a:endParaRPr lang="en-US" sz="1600" dirty="0"/>
                    </a:p>
                  </a:txBody>
                  <a:tcPr/>
                </a:tc>
                <a:tc gridSpan="3">
                  <a:txBody>
                    <a:bodyPr/>
                    <a:lstStyle/>
                    <a:p>
                      <a:pPr algn="ctr"/>
                      <a:r>
                        <a:rPr lang="en-US" sz="1600" b="1" dirty="0"/>
                        <a:t>Black</a:t>
                      </a:r>
                    </a:p>
                  </a:txBody>
                  <a:tcPr/>
                </a:tc>
                <a:tc hMerge="1">
                  <a:txBody>
                    <a:bodyPr/>
                    <a:lstStyle/>
                    <a:p>
                      <a:endParaRPr lang="en-US" dirty="0"/>
                    </a:p>
                  </a:txBody>
                  <a:tcPr/>
                </a:tc>
                <a:tc hMerge="1">
                  <a:txBody>
                    <a:bodyPr/>
                    <a:lstStyle/>
                    <a:p>
                      <a:endParaRPr lang="en-US" sz="1600" dirty="0"/>
                    </a:p>
                  </a:txBody>
                  <a:tcPr/>
                </a:tc>
                <a:tc gridSpan="3">
                  <a:txBody>
                    <a:bodyPr/>
                    <a:lstStyle/>
                    <a:p>
                      <a:pPr algn="ctr"/>
                      <a:r>
                        <a:rPr lang="en-US" sz="1600" b="1" dirty="0"/>
                        <a:t>Hispanic</a:t>
                      </a:r>
                    </a:p>
                  </a:txBody>
                  <a:tcPr/>
                </a:tc>
                <a:tc hMerge="1">
                  <a:txBody>
                    <a:bodyPr/>
                    <a:lstStyle/>
                    <a:p>
                      <a:endParaRPr lang="en-US" dirty="0"/>
                    </a:p>
                  </a:txBody>
                  <a:tcPr/>
                </a:tc>
                <a:tc hMerge="1">
                  <a:txBody>
                    <a:bodyPr/>
                    <a:lstStyle/>
                    <a:p>
                      <a:endParaRPr lang="en-US" sz="1600" dirty="0"/>
                    </a:p>
                  </a:txBody>
                  <a:tcPr/>
                </a:tc>
                <a:extLst>
                  <a:ext uri="{0D108BD9-81ED-4DB2-BD59-A6C34878D82A}">
                    <a16:rowId xmlns:a16="http://schemas.microsoft.com/office/drawing/2014/main" val="3464864528"/>
                  </a:ext>
                </a:extLst>
              </a:tr>
              <a:tr h="378216">
                <a:tc>
                  <a:txBody>
                    <a:bodyPr/>
                    <a:lstStyle/>
                    <a:p>
                      <a:pPr algn="ctr"/>
                      <a:r>
                        <a:rPr lang="en-US" sz="1600" b="1" dirty="0"/>
                        <a:t>NB-white %</a:t>
                      </a:r>
                    </a:p>
                  </a:txBody>
                  <a:tcPr/>
                </a:tc>
                <a:tc>
                  <a:txBody>
                    <a:bodyPr/>
                    <a:lstStyle/>
                    <a:p>
                      <a:r>
                        <a:rPr lang="en-US" sz="1600" dirty="0"/>
                        <a:t>Model I</a:t>
                      </a:r>
                    </a:p>
                  </a:txBody>
                  <a:tcPr/>
                </a:tc>
                <a:tc>
                  <a:txBody>
                    <a:bodyPr/>
                    <a:lstStyle/>
                    <a:p>
                      <a:r>
                        <a:rPr lang="en-US" sz="1600" dirty="0"/>
                        <a:t>Model 2</a:t>
                      </a:r>
                    </a:p>
                  </a:txBody>
                  <a:tcPr/>
                </a:tc>
                <a:tc>
                  <a:txBody>
                    <a:bodyPr/>
                    <a:lstStyle/>
                    <a:p>
                      <a:r>
                        <a:rPr lang="en-US" sz="1600" dirty="0"/>
                        <a:t>Model 3</a:t>
                      </a:r>
                    </a:p>
                  </a:txBody>
                  <a:tcPr/>
                </a:tc>
                <a:tc>
                  <a:txBody>
                    <a:bodyPr/>
                    <a:lstStyle/>
                    <a:p>
                      <a:r>
                        <a:rPr lang="en-US" sz="1600" dirty="0"/>
                        <a:t>Model I</a:t>
                      </a:r>
                    </a:p>
                  </a:txBody>
                  <a:tcPr/>
                </a:tc>
                <a:tc>
                  <a:txBody>
                    <a:bodyPr/>
                    <a:lstStyle/>
                    <a:p>
                      <a:r>
                        <a:rPr lang="en-US" dirty="0"/>
                        <a:t>Model 2</a:t>
                      </a:r>
                    </a:p>
                  </a:txBody>
                  <a:tcPr/>
                </a:tc>
                <a:tc>
                  <a:txBody>
                    <a:bodyPr/>
                    <a:lstStyle/>
                    <a:p>
                      <a:r>
                        <a:rPr lang="en-US" sz="1600" dirty="0"/>
                        <a:t>Model 3</a:t>
                      </a:r>
                    </a:p>
                  </a:txBody>
                  <a:tcPr/>
                </a:tc>
                <a:tc>
                  <a:txBody>
                    <a:bodyPr/>
                    <a:lstStyle/>
                    <a:p>
                      <a:r>
                        <a:rPr lang="en-US" sz="1600" dirty="0"/>
                        <a:t>Model 1</a:t>
                      </a:r>
                    </a:p>
                  </a:txBody>
                  <a:tcPr/>
                </a:tc>
                <a:tc>
                  <a:txBody>
                    <a:bodyPr/>
                    <a:lstStyle/>
                    <a:p>
                      <a:r>
                        <a:rPr lang="en-US" sz="1600" dirty="0"/>
                        <a:t>Model2</a:t>
                      </a:r>
                    </a:p>
                  </a:txBody>
                  <a:tcPr/>
                </a:tc>
                <a:tc>
                  <a:txBody>
                    <a:bodyPr/>
                    <a:lstStyle/>
                    <a:p>
                      <a:r>
                        <a:rPr lang="en-US" sz="1600" dirty="0"/>
                        <a:t>Model3</a:t>
                      </a:r>
                    </a:p>
                  </a:txBody>
                  <a:tcPr/>
                </a:tc>
                <a:tc>
                  <a:txBody>
                    <a:bodyPr/>
                    <a:lstStyle/>
                    <a:p>
                      <a:r>
                        <a:rPr lang="en-US" sz="1600" dirty="0"/>
                        <a:t>Model I</a:t>
                      </a:r>
                    </a:p>
                  </a:txBody>
                  <a:tcPr/>
                </a:tc>
                <a:tc>
                  <a:txBody>
                    <a:bodyPr/>
                    <a:lstStyle/>
                    <a:p>
                      <a:r>
                        <a:rPr lang="en-US" sz="1600" dirty="0"/>
                        <a:t>Model2</a:t>
                      </a:r>
                    </a:p>
                  </a:txBody>
                  <a:tcPr/>
                </a:tc>
                <a:tc>
                  <a:txBody>
                    <a:bodyPr/>
                    <a:lstStyle/>
                    <a:p>
                      <a:r>
                        <a:rPr lang="en-US" sz="1600" dirty="0"/>
                        <a:t>Model3</a:t>
                      </a:r>
                    </a:p>
                  </a:txBody>
                  <a:tcPr/>
                </a:tc>
                <a:extLst>
                  <a:ext uri="{0D108BD9-81ED-4DB2-BD59-A6C34878D82A}">
                    <a16:rowId xmlns:a16="http://schemas.microsoft.com/office/drawing/2014/main" val="1337649321"/>
                  </a:ext>
                </a:extLst>
              </a:tr>
              <a:tr h="590638">
                <a:tc rowSpan="2">
                  <a:txBody>
                    <a:bodyPr/>
                    <a:lstStyle/>
                    <a:p>
                      <a:pPr algn="ctr"/>
                      <a:r>
                        <a:rPr lang="en-US" sz="1600" b="1" dirty="0"/>
                        <a:t>Medium Low</a:t>
                      </a:r>
                    </a:p>
                  </a:txBody>
                  <a:tcPr/>
                </a:tc>
                <a:tc>
                  <a:txBody>
                    <a:bodyPr/>
                    <a:lstStyle/>
                    <a:p>
                      <a:r>
                        <a:rPr lang="en-US" sz="1600" dirty="0"/>
                        <a:t>0.03***</a:t>
                      </a:r>
                    </a:p>
                  </a:txBody>
                  <a:tcPr/>
                </a:tc>
                <a:tc>
                  <a:txBody>
                    <a:bodyPr/>
                    <a:lstStyle/>
                    <a:p>
                      <a:r>
                        <a:rPr lang="en-US" sz="1600" dirty="0"/>
                        <a:t>1.57 (M)</a:t>
                      </a:r>
                      <a:endParaRPr lang="en-US" dirty="0"/>
                    </a:p>
                  </a:txBody>
                  <a:tcPr/>
                </a:tc>
                <a:tc>
                  <a:txBody>
                    <a:bodyPr/>
                    <a:lstStyle/>
                    <a:p>
                      <a:r>
                        <a:rPr lang="en-US" sz="1600" dirty="0"/>
                        <a:t>2.07 (M)</a:t>
                      </a:r>
                    </a:p>
                  </a:txBody>
                  <a:tcPr/>
                </a:tc>
                <a:tc>
                  <a:txBody>
                    <a:bodyPr/>
                    <a:lstStyle/>
                    <a:p>
                      <a:r>
                        <a:rPr lang="en-US" sz="1600" dirty="0"/>
                        <a:t>4,39***</a:t>
                      </a:r>
                    </a:p>
                  </a:txBody>
                  <a:tcPr/>
                </a:tc>
                <a:tc>
                  <a:txBody>
                    <a:bodyPr/>
                    <a:lstStyle/>
                    <a:p>
                      <a:r>
                        <a:rPr lang="en-US" sz="1600" dirty="0"/>
                        <a:t>1.07(M)</a:t>
                      </a:r>
                    </a:p>
                  </a:txBody>
                  <a:tcPr/>
                </a:tc>
                <a:tc>
                  <a:txBody>
                    <a:bodyPr/>
                    <a:lstStyle/>
                    <a:p>
                      <a:r>
                        <a:rPr lang="en-US" sz="1600" dirty="0"/>
                        <a:t>0.88 (M)</a:t>
                      </a:r>
                    </a:p>
                  </a:txBody>
                  <a:tcPr/>
                </a:tc>
                <a:tc>
                  <a:txBody>
                    <a:bodyPr/>
                    <a:lstStyle/>
                    <a:p>
                      <a:r>
                        <a:rPr lang="en-US" sz="1600" dirty="0"/>
                        <a:t>0.25***</a:t>
                      </a:r>
                    </a:p>
                  </a:txBody>
                  <a:tcPr/>
                </a:tc>
                <a:tc>
                  <a:txBody>
                    <a:bodyPr/>
                    <a:lstStyle/>
                    <a:p>
                      <a:r>
                        <a:rPr lang="en-US" sz="1600" dirty="0"/>
                        <a:t>1.65(M)</a:t>
                      </a:r>
                    </a:p>
                  </a:txBody>
                  <a:tcPr/>
                </a:tc>
                <a:tc>
                  <a:txBody>
                    <a:bodyPr/>
                    <a:lstStyle/>
                    <a:p>
                      <a:r>
                        <a:rPr lang="en-US" sz="1600" dirty="0"/>
                        <a:t>1.63 (M)</a:t>
                      </a:r>
                    </a:p>
                  </a:txBody>
                  <a:tcPr/>
                </a:tc>
                <a:tc>
                  <a:txBody>
                    <a:bodyPr/>
                    <a:lstStyle/>
                    <a:p>
                      <a:r>
                        <a:rPr lang="en-US" sz="1600" dirty="0"/>
                        <a:t>0.45***</a:t>
                      </a:r>
                    </a:p>
                  </a:txBody>
                  <a:tcPr/>
                </a:tc>
                <a:tc>
                  <a:txBody>
                    <a:bodyPr/>
                    <a:lstStyle/>
                    <a:p>
                      <a:r>
                        <a:rPr lang="en-US" sz="1600" dirty="0"/>
                        <a:t>0.97(M)</a:t>
                      </a:r>
                    </a:p>
                  </a:txBody>
                  <a:tcPr/>
                </a:tc>
                <a:tc>
                  <a:txBody>
                    <a:bodyPr/>
                    <a:lstStyle/>
                    <a:p>
                      <a:r>
                        <a:rPr lang="en-US" sz="1600" dirty="0"/>
                        <a:t>1.21 (M)</a:t>
                      </a:r>
                    </a:p>
                  </a:txBody>
                  <a:tcPr/>
                </a:tc>
                <a:extLst>
                  <a:ext uri="{0D108BD9-81ED-4DB2-BD59-A6C34878D82A}">
                    <a16:rowId xmlns:a16="http://schemas.microsoft.com/office/drawing/2014/main" val="2339397942"/>
                  </a:ext>
                </a:extLst>
              </a:tr>
              <a:tr h="590638">
                <a:tc vMerge="1">
                  <a:txBody>
                    <a:bodyPr/>
                    <a:lstStyle/>
                    <a:p>
                      <a:endParaRPr lang="en-US" sz="1600" dirty="0"/>
                    </a:p>
                  </a:txBody>
                  <a:tcPr/>
                </a:tc>
                <a:tc>
                  <a:txBody>
                    <a:bodyPr/>
                    <a:lstStyle/>
                    <a:p>
                      <a:endParaRPr lang="en-US" sz="1600" dirty="0"/>
                    </a:p>
                  </a:txBody>
                  <a:tcPr/>
                </a:tc>
                <a:tc>
                  <a:txBody>
                    <a:bodyPr/>
                    <a:lstStyle/>
                    <a:p>
                      <a:r>
                        <a:rPr lang="en-US" sz="1600" dirty="0"/>
                        <a:t>7.60***</a:t>
                      </a:r>
                    </a:p>
                    <a:p>
                      <a:r>
                        <a:rPr lang="en-US" sz="1600" dirty="0"/>
                        <a:t>(H)</a:t>
                      </a:r>
                      <a:endParaRPr lang="en-US" dirty="0"/>
                    </a:p>
                  </a:txBody>
                  <a:tcPr/>
                </a:tc>
                <a:tc>
                  <a:txBody>
                    <a:bodyPr/>
                    <a:lstStyle/>
                    <a:p>
                      <a:r>
                        <a:rPr lang="en-US" sz="1600" dirty="0"/>
                        <a:t>10.5 *** (H)</a:t>
                      </a:r>
                    </a:p>
                  </a:txBody>
                  <a:tcPr/>
                </a:tc>
                <a:tc>
                  <a:txBody>
                    <a:bodyPr/>
                    <a:lstStyle/>
                    <a:p>
                      <a:endParaRPr lang="en-US" sz="1600"/>
                    </a:p>
                  </a:txBody>
                  <a:tcPr/>
                </a:tc>
                <a:tc>
                  <a:txBody>
                    <a:bodyPr/>
                    <a:lstStyle/>
                    <a:p>
                      <a:r>
                        <a:rPr lang="en-US" sz="1600" dirty="0"/>
                        <a:t>0.97(H)</a:t>
                      </a:r>
                    </a:p>
                  </a:txBody>
                  <a:tcPr/>
                </a:tc>
                <a:tc>
                  <a:txBody>
                    <a:bodyPr/>
                    <a:lstStyle/>
                    <a:p>
                      <a:r>
                        <a:rPr lang="en-US" sz="1600" dirty="0"/>
                        <a:t>0.91 (H)</a:t>
                      </a:r>
                    </a:p>
                  </a:txBody>
                  <a:tcPr/>
                </a:tc>
                <a:tc>
                  <a:txBody>
                    <a:bodyPr/>
                    <a:lstStyle/>
                    <a:p>
                      <a:endParaRPr lang="en-US" sz="1600"/>
                    </a:p>
                  </a:txBody>
                  <a:tcPr/>
                </a:tc>
                <a:tc>
                  <a:txBody>
                    <a:bodyPr/>
                    <a:lstStyle/>
                    <a:p>
                      <a:r>
                        <a:rPr lang="en-US" sz="1600" dirty="0"/>
                        <a:t>1.03(H)</a:t>
                      </a:r>
                    </a:p>
                  </a:txBody>
                  <a:tcPr/>
                </a:tc>
                <a:tc>
                  <a:txBody>
                    <a:bodyPr/>
                    <a:lstStyle/>
                    <a:p>
                      <a:r>
                        <a:rPr lang="en-US" sz="1600" dirty="0"/>
                        <a:t>0.99 (H)</a:t>
                      </a:r>
                    </a:p>
                  </a:txBody>
                  <a:tcPr/>
                </a:tc>
                <a:tc>
                  <a:txBody>
                    <a:bodyPr/>
                    <a:lstStyle/>
                    <a:p>
                      <a:endParaRPr lang="en-US" sz="1600" dirty="0"/>
                    </a:p>
                  </a:txBody>
                  <a:tcPr/>
                </a:tc>
                <a:tc>
                  <a:txBody>
                    <a:bodyPr/>
                    <a:lstStyle/>
                    <a:p>
                      <a:r>
                        <a:rPr lang="en-US" sz="1600" dirty="0"/>
                        <a:t>0.54(H)</a:t>
                      </a:r>
                    </a:p>
                  </a:txBody>
                  <a:tcPr/>
                </a:tc>
                <a:tc>
                  <a:txBody>
                    <a:bodyPr/>
                    <a:lstStyle/>
                    <a:p>
                      <a:r>
                        <a:rPr lang="en-US" sz="1600" dirty="0"/>
                        <a:t>0.53 (H)</a:t>
                      </a:r>
                    </a:p>
                  </a:txBody>
                  <a:tcPr/>
                </a:tc>
                <a:extLst>
                  <a:ext uri="{0D108BD9-81ED-4DB2-BD59-A6C34878D82A}">
                    <a16:rowId xmlns:a16="http://schemas.microsoft.com/office/drawing/2014/main" val="3284390343"/>
                  </a:ext>
                </a:extLst>
              </a:tr>
              <a:tr h="590638">
                <a:tc rowSpan="2">
                  <a:txBody>
                    <a:bodyPr/>
                    <a:lstStyle/>
                    <a:p>
                      <a:pPr algn="ctr"/>
                      <a:r>
                        <a:rPr lang="en-US" sz="1600" b="1" dirty="0"/>
                        <a:t>Medium High</a:t>
                      </a:r>
                    </a:p>
                  </a:txBody>
                  <a:tcPr/>
                </a:tc>
                <a:tc>
                  <a:txBody>
                    <a:bodyPr/>
                    <a:lstStyle/>
                    <a:p>
                      <a:r>
                        <a:rPr lang="en-US" sz="1600" dirty="0"/>
                        <a:t>0.21***</a:t>
                      </a:r>
                    </a:p>
                  </a:txBody>
                  <a:tcPr/>
                </a:tc>
                <a:tc>
                  <a:txBody>
                    <a:bodyPr/>
                    <a:lstStyle/>
                    <a:p>
                      <a:r>
                        <a:rPr lang="en-US" sz="1600" dirty="0"/>
                        <a:t>0.25***</a:t>
                      </a:r>
                    </a:p>
                    <a:p>
                      <a:r>
                        <a:rPr lang="en-US" sz="1600" dirty="0"/>
                        <a:t>(M)</a:t>
                      </a:r>
                      <a:endParaRPr lang="en-US" dirty="0"/>
                    </a:p>
                  </a:txBody>
                  <a:tcPr/>
                </a:tc>
                <a:tc>
                  <a:txBody>
                    <a:bodyPr/>
                    <a:lstStyle/>
                    <a:p>
                      <a:r>
                        <a:rPr lang="en-US" sz="1600" dirty="0"/>
                        <a:t>0.39*** (M)</a:t>
                      </a:r>
                    </a:p>
                  </a:txBody>
                  <a:tcPr/>
                </a:tc>
                <a:tc>
                  <a:txBody>
                    <a:bodyPr/>
                    <a:lstStyle/>
                    <a:p>
                      <a:r>
                        <a:rPr lang="en-US" sz="1600" dirty="0"/>
                        <a:t>5.77***</a:t>
                      </a:r>
                    </a:p>
                  </a:txBody>
                  <a:tcPr/>
                </a:tc>
                <a:tc>
                  <a:txBody>
                    <a:bodyPr/>
                    <a:lstStyle/>
                    <a:p>
                      <a:r>
                        <a:rPr lang="en-US" sz="1600" dirty="0"/>
                        <a:t>1.21(M)</a:t>
                      </a:r>
                    </a:p>
                  </a:txBody>
                  <a:tcPr/>
                </a:tc>
                <a:tc>
                  <a:txBody>
                    <a:bodyPr/>
                    <a:lstStyle/>
                    <a:p>
                      <a:r>
                        <a:rPr lang="en-US" sz="1600" dirty="0"/>
                        <a:t>0.92 (M)</a:t>
                      </a:r>
                    </a:p>
                  </a:txBody>
                  <a:tcPr/>
                </a:tc>
                <a:tc>
                  <a:txBody>
                    <a:bodyPr/>
                    <a:lstStyle/>
                    <a:p>
                      <a:r>
                        <a:rPr lang="en-US" sz="1600" dirty="0"/>
                        <a:t>0.11***</a:t>
                      </a:r>
                    </a:p>
                  </a:txBody>
                  <a:tcPr/>
                </a:tc>
                <a:tc>
                  <a:txBody>
                    <a:bodyPr/>
                    <a:lstStyle/>
                    <a:p>
                      <a:r>
                        <a:rPr lang="en-US" sz="1600" dirty="0"/>
                        <a:t>2.07(M)</a:t>
                      </a:r>
                    </a:p>
                  </a:txBody>
                  <a:tcPr/>
                </a:tc>
                <a:tc>
                  <a:txBody>
                    <a:bodyPr/>
                    <a:lstStyle/>
                    <a:p>
                      <a:r>
                        <a:rPr lang="en-US" sz="1600" dirty="0"/>
                        <a:t>2.1 (M)</a:t>
                      </a:r>
                    </a:p>
                  </a:txBody>
                  <a:tcPr/>
                </a:tc>
                <a:tc>
                  <a:txBody>
                    <a:bodyPr/>
                    <a:lstStyle/>
                    <a:p>
                      <a:r>
                        <a:rPr lang="en-US" sz="1600" dirty="0"/>
                        <a:t>0.25***</a:t>
                      </a:r>
                    </a:p>
                  </a:txBody>
                  <a:tcPr/>
                </a:tc>
                <a:tc>
                  <a:txBody>
                    <a:bodyPr/>
                    <a:lstStyle/>
                    <a:p>
                      <a:r>
                        <a:rPr lang="en-US" sz="1600" dirty="0"/>
                        <a:t>1.17(M)</a:t>
                      </a:r>
                    </a:p>
                  </a:txBody>
                  <a:tcPr/>
                </a:tc>
                <a:tc>
                  <a:txBody>
                    <a:bodyPr/>
                    <a:lstStyle/>
                    <a:p>
                      <a:r>
                        <a:rPr lang="en-US" sz="1600" dirty="0"/>
                        <a:t>1.59** (M)</a:t>
                      </a:r>
                    </a:p>
                  </a:txBody>
                  <a:tcPr/>
                </a:tc>
                <a:extLst>
                  <a:ext uri="{0D108BD9-81ED-4DB2-BD59-A6C34878D82A}">
                    <a16:rowId xmlns:a16="http://schemas.microsoft.com/office/drawing/2014/main" val="100374497"/>
                  </a:ext>
                </a:extLst>
              </a:tr>
              <a:tr h="590638">
                <a:tc vMerge="1">
                  <a:txBody>
                    <a:bodyPr/>
                    <a:lstStyle/>
                    <a:p>
                      <a:endParaRPr lang="en-US" sz="1600" dirty="0"/>
                    </a:p>
                  </a:txBody>
                  <a:tcPr/>
                </a:tc>
                <a:tc>
                  <a:txBody>
                    <a:bodyPr/>
                    <a:lstStyle/>
                    <a:p>
                      <a:endParaRPr lang="en-US" sz="1600"/>
                    </a:p>
                  </a:txBody>
                  <a:tcPr/>
                </a:tc>
                <a:tc>
                  <a:txBody>
                    <a:bodyPr/>
                    <a:lstStyle/>
                    <a:p>
                      <a:r>
                        <a:rPr lang="en-US" sz="1600"/>
                        <a:t>0.48 (H)</a:t>
                      </a:r>
                      <a:endParaRPr lang="en-US"/>
                    </a:p>
                  </a:txBody>
                  <a:tcPr/>
                </a:tc>
                <a:tc>
                  <a:txBody>
                    <a:bodyPr/>
                    <a:lstStyle/>
                    <a:p>
                      <a:r>
                        <a:rPr lang="en-US" sz="1600" dirty="0"/>
                        <a:t>0.9 (H)</a:t>
                      </a:r>
                    </a:p>
                  </a:txBody>
                  <a:tcPr/>
                </a:tc>
                <a:tc>
                  <a:txBody>
                    <a:bodyPr/>
                    <a:lstStyle/>
                    <a:p>
                      <a:endParaRPr lang="en-US" sz="1600"/>
                    </a:p>
                  </a:txBody>
                  <a:tcPr/>
                </a:tc>
                <a:tc>
                  <a:txBody>
                    <a:bodyPr/>
                    <a:lstStyle/>
                    <a:p>
                      <a:r>
                        <a:rPr lang="en-US" sz="1600" dirty="0"/>
                        <a:t>0.59*(H)</a:t>
                      </a:r>
                    </a:p>
                  </a:txBody>
                  <a:tcPr/>
                </a:tc>
                <a:tc>
                  <a:txBody>
                    <a:bodyPr/>
                    <a:lstStyle/>
                    <a:p>
                      <a:r>
                        <a:rPr lang="en-US" sz="1600" dirty="0"/>
                        <a:t>0.51 (H)</a:t>
                      </a:r>
                    </a:p>
                  </a:txBody>
                  <a:tcPr/>
                </a:tc>
                <a:tc>
                  <a:txBody>
                    <a:bodyPr/>
                    <a:lstStyle/>
                    <a:p>
                      <a:endParaRPr lang="en-US" sz="1600"/>
                    </a:p>
                  </a:txBody>
                  <a:tcPr/>
                </a:tc>
                <a:tc>
                  <a:txBody>
                    <a:bodyPr/>
                    <a:lstStyle/>
                    <a:p>
                      <a:r>
                        <a:rPr lang="en-US" sz="1600" dirty="0"/>
                        <a:t>0.82(H)</a:t>
                      </a:r>
                    </a:p>
                  </a:txBody>
                  <a:tcPr/>
                </a:tc>
                <a:tc>
                  <a:txBody>
                    <a:bodyPr/>
                    <a:lstStyle/>
                    <a:p>
                      <a:r>
                        <a:rPr lang="en-US" sz="1600" dirty="0"/>
                        <a:t>0.7 (H)</a:t>
                      </a:r>
                    </a:p>
                  </a:txBody>
                  <a:tcPr/>
                </a:tc>
                <a:tc>
                  <a:txBody>
                    <a:bodyPr/>
                    <a:lstStyle/>
                    <a:p>
                      <a:endParaRPr lang="en-US" sz="1600" dirty="0"/>
                    </a:p>
                  </a:txBody>
                  <a:tcPr/>
                </a:tc>
                <a:tc>
                  <a:txBody>
                    <a:bodyPr/>
                    <a:lstStyle/>
                    <a:p>
                      <a:r>
                        <a:rPr lang="en-US" sz="1600" dirty="0"/>
                        <a:t>2.18*</a:t>
                      </a:r>
                    </a:p>
                    <a:p>
                      <a:r>
                        <a:rPr lang="en-US" sz="1600" dirty="0"/>
                        <a:t>(H)</a:t>
                      </a:r>
                    </a:p>
                  </a:txBody>
                  <a:tcPr/>
                </a:tc>
                <a:tc>
                  <a:txBody>
                    <a:bodyPr/>
                    <a:lstStyle/>
                    <a:p>
                      <a:r>
                        <a:rPr lang="en-US" sz="1600" dirty="0"/>
                        <a:t>2.21* (H)</a:t>
                      </a:r>
                    </a:p>
                  </a:txBody>
                  <a:tcPr/>
                </a:tc>
                <a:extLst>
                  <a:ext uri="{0D108BD9-81ED-4DB2-BD59-A6C34878D82A}">
                    <a16:rowId xmlns:a16="http://schemas.microsoft.com/office/drawing/2014/main" val="2488504087"/>
                  </a:ext>
                </a:extLst>
              </a:tr>
              <a:tr h="590638">
                <a:tc rowSpan="2">
                  <a:txBody>
                    <a:bodyPr/>
                    <a:lstStyle/>
                    <a:p>
                      <a:pPr algn="ctr"/>
                      <a:r>
                        <a:rPr lang="en-US" sz="1600" b="1" dirty="0"/>
                        <a:t>High</a:t>
                      </a:r>
                    </a:p>
                  </a:txBody>
                  <a:tcPr/>
                </a:tc>
                <a:tc>
                  <a:txBody>
                    <a:bodyPr/>
                    <a:lstStyle/>
                    <a:p>
                      <a:r>
                        <a:rPr lang="en-US" sz="1600" dirty="0"/>
                        <a:t>0.09***</a:t>
                      </a:r>
                    </a:p>
                  </a:txBody>
                  <a:tcPr/>
                </a:tc>
                <a:tc>
                  <a:txBody>
                    <a:bodyPr/>
                    <a:lstStyle/>
                    <a:p>
                      <a:r>
                        <a:rPr lang="en-US" sz="1600" dirty="0"/>
                        <a:t>0.19***</a:t>
                      </a:r>
                    </a:p>
                    <a:p>
                      <a:r>
                        <a:rPr lang="en-US" sz="1600" dirty="0"/>
                        <a:t>(M)</a:t>
                      </a:r>
                      <a:endParaRPr lang="en-US" dirty="0"/>
                    </a:p>
                  </a:txBody>
                  <a:tcPr/>
                </a:tc>
                <a:tc>
                  <a:txBody>
                    <a:bodyPr/>
                    <a:lstStyle/>
                    <a:p>
                      <a:r>
                        <a:rPr lang="en-US" sz="1600" dirty="0"/>
                        <a:t>0.28 *** (M)</a:t>
                      </a:r>
                    </a:p>
                  </a:txBody>
                  <a:tcPr/>
                </a:tc>
                <a:tc>
                  <a:txBody>
                    <a:bodyPr/>
                    <a:lstStyle/>
                    <a:p>
                      <a:r>
                        <a:rPr lang="en-US" sz="1600" dirty="0"/>
                        <a:t>10.3***</a:t>
                      </a:r>
                    </a:p>
                  </a:txBody>
                  <a:tcPr/>
                </a:tc>
                <a:tc>
                  <a:txBody>
                    <a:bodyPr/>
                    <a:lstStyle/>
                    <a:p>
                      <a:r>
                        <a:rPr lang="en-US" sz="1600" dirty="0"/>
                        <a:t>1.02(M)</a:t>
                      </a:r>
                    </a:p>
                  </a:txBody>
                  <a:tcPr/>
                </a:tc>
                <a:tc>
                  <a:txBody>
                    <a:bodyPr/>
                    <a:lstStyle/>
                    <a:p>
                      <a:r>
                        <a:rPr lang="en-US" sz="1600" dirty="0"/>
                        <a:t>0.83 (M)</a:t>
                      </a:r>
                    </a:p>
                  </a:txBody>
                  <a:tcPr/>
                </a:tc>
                <a:tc>
                  <a:txBody>
                    <a:bodyPr/>
                    <a:lstStyle/>
                    <a:p>
                      <a:r>
                        <a:rPr lang="en-US" sz="1600" dirty="0"/>
                        <a:t>0.12***</a:t>
                      </a:r>
                    </a:p>
                  </a:txBody>
                  <a:tcPr/>
                </a:tc>
                <a:tc>
                  <a:txBody>
                    <a:bodyPr/>
                    <a:lstStyle/>
                    <a:p>
                      <a:r>
                        <a:rPr lang="en-US" sz="1600" dirty="0"/>
                        <a:t>1.39(M)</a:t>
                      </a:r>
                    </a:p>
                  </a:txBody>
                  <a:tcPr/>
                </a:tc>
                <a:tc>
                  <a:txBody>
                    <a:bodyPr/>
                    <a:lstStyle/>
                    <a:p>
                      <a:r>
                        <a:rPr lang="en-US" sz="1600" dirty="0"/>
                        <a:t>1.32 (M)</a:t>
                      </a:r>
                    </a:p>
                  </a:txBody>
                  <a:tcPr/>
                </a:tc>
                <a:tc>
                  <a:txBody>
                    <a:bodyPr/>
                    <a:lstStyle/>
                    <a:p>
                      <a:r>
                        <a:rPr lang="en-US" sz="1600" dirty="0"/>
                        <a:t>0.12***</a:t>
                      </a:r>
                    </a:p>
                  </a:txBody>
                  <a:tcPr/>
                </a:tc>
                <a:tc>
                  <a:txBody>
                    <a:bodyPr/>
                    <a:lstStyle/>
                    <a:p>
                      <a:r>
                        <a:rPr lang="en-US" sz="1600" dirty="0"/>
                        <a:t>1.77*</a:t>
                      </a:r>
                    </a:p>
                    <a:p>
                      <a:r>
                        <a:rPr lang="en-US" sz="1600" dirty="0"/>
                        <a:t>(M)</a:t>
                      </a:r>
                    </a:p>
                  </a:txBody>
                  <a:tcPr/>
                </a:tc>
                <a:tc>
                  <a:txBody>
                    <a:bodyPr/>
                    <a:lstStyle/>
                    <a:p>
                      <a:r>
                        <a:rPr lang="en-US" sz="1600" dirty="0"/>
                        <a:t>2.33*** (M)</a:t>
                      </a:r>
                    </a:p>
                  </a:txBody>
                  <a:tcPr/>
                </a:tc>
                <a:extLst>
                  <a:ext uri="{0D108BD9-81ED-4DB2-BD59-A6C34878D82A}">
                    <a16:rowId xmlns:a16="http://schemas.microsoft.com/office/drawing/2014/main" val="694248426"/>
                  </a:ext>
                </a:extLst>
              </a:tr>
              <a:tr h="378216">
                <a:tc vMerge="1">
                  <a:txBody>
                    <a:bodyPr/>
                    <a:lstStyle/>
                    <a:p>
                      <a:endParaRPr lang="en-US" sz="1600" dirty="0"/>
                    </a:p>
                  </a:txBody>
                  <a:tcPr/>
                </a:tc>
                <a:tc>
                  <a:txBody>
                    <a:bodyPr/>
                    <a:lstStyle/>
                    <a:p>
                      <a:endParaRPr lang="en-US" sz="1600"/>
                    </a:p>
                  </a:txBody>
                  <a:tcPr/>
                </a:tc>
                <a:tc>
                  <a:txBody>
                    <a:bodyPr/>
                    <a:lstStyle/>
                    <a:p>
                      <a:r>
                        <a:rPr lang="en-US" sz="1600" dirty="0"/>
                        <a:t>0.3 (H)</a:t>
                      </a:r>
                      <a:endParaRPr lang="en-US" dirty="0"/>
                    </a:p>
                  </a:txBody>
                  <a:tcPr/>
                </a:tc>
                <a:tc>
                  <a:txBody>
                    <a:bodyPr/>
                    <a:lstStyle/>
                    <a:p>
                      <a:r>
                        <a:rPr lang="en-US" sz="1600" dirty="0"/>
                        <a:t>0.47 (H)</a:t>
                      </a:r>
                    </a:p>
                  </a:txBody>
                  <a:tcPr/>
                </a:tc>
                <a:tc>
                  <a:txBody>
                    <a:bodyPr/>
                    <a:lstStyle/>
                    <a:p>
                      <a:endParaRPr lang="en-US" sz="1600"/>
                    </a:p>
                  </a:txBody>
                  <a:tcPr/>
                </a:tc>
                <a:tc>
                  <a:txBody>
                    <a:bodyPr/>
                    <a:lstStyle/>
                    <a:p>
                      <a:r>
                        <a:rPr lang="en-US" sz="1600" dirty="0"/>
                        <a:t>0.61(H)</a:t>
                      </a:r>
                    </a:p>
                  </a:txBody>
                  <a:tcPr/>
                </a:tc>
                <a:tc>
                  <a:txBody>
                    <a:bodyPr/>
                    <a:lstStyle/>
                    <a:p>
                      <a:r>
                        <a:rPr lang="en-US" sz="1600" dirty="0"/>
                        <a:t>0.62 (H)</a:t>
                      </a:r>
                    </a:p>
                  </a:txBody>
                  <a:tcPr/>
                </a:tc>
                <a:tc>
                  <a:txBody>
                    <a:bodyPr/>
                    <a:lstStyle/>
                    <a:p>
                      <a:endParaRPr lang="en-US" sz="1600"/>
                    </a:p>
                  </a:txBody>
                  <a:tcPr/>
                </a:tc>
                <a:tc>
                  <a:txBody>
                    <a:bodyPr/>
                    <a:lstStyle/>
                    <a:p>
                      <a:r>
                        <a:rPr lang="en-US" sz="1600" dirty="0"/>
                        <a:t>1.46(H)</a:t>
                      </a:r>
                    </a:p>
                  </a:txBody>
                  <a:tcPr/>
                </a:tc>
                <a:tc>
                  <a:txBody>
                    <a:bodyPr/>
                    <a:lstStyle/>
                    <a:p>
                      <a:r>
                        <a:rPr lang="en-US" sz="1600" dirty="0"/>
                        <a:t>1.15 (H)</a:t>
                      </a:r>
                    </a:p>
                  </a:txBody>
                  <a:tcPr/>
                </a:tc>
                <a:tc>
                  <a:txBody>
                    <a:bodyPr/>
                    <a:lstStyle/>
                    <a:p>
                      <a:endParaRPr lang="en-US" sz="1600"/>
                    </a:p>
                  </a:txBody>
                  <a:tcPr/>
                </a:tc>
                <a:tc>
                  <a:txBody>
                    <a:bodyPr/>
                    <a:lstStyle/>
                    <a:p>
                      <a:r>
                        <a:rPr lang="en-US" sz="1600" dirty="0"/>
                        <a:t>2.3*(H)</a:t>
                      </a:r>
                    </a:p>
                  </a:txBody>
                  <a:tcPr/>
                </a:tc>
                <a:tc>
                  <a:txBody>
                    <a:bodyPr/>
                    <a:lstStyle/>
                    <a:p>
                      <a:r>
                        <a:rPr lang="en-US" sz="1600" dirty="0"/>
                        <a:t>2.0 (H)</a:t>
                      </a:r>
                    </a:p>
                  </a:txBody>
                  <a:tcPr/>
                </a:tc>
                <a:extLst>
                  <a:ext uri="{0D108BD9-81ED-4DB2-BD59-A6C34878D82A}">
                    <a16:rowId xmlns:a16="http://schemas.microsoft.com/office/drawing/2014/main" val="1059345895"/>
                  </a:ext>
                </a:extLst>
              </a:tr>
            </a:tbl>
          </a:graphicData>
        </a:graphic>
      </p:graphicFrame>
    </p:spTree>
    <p:extLst>
      <p:ext uri="{BB962C8B-B14F-4D97-AF65-F5344CB8AC3E}">
        <p14:creationId xmlns:p14="http://schemas.microsoft.com/office/powerpoint/2010/main" val="288963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animEffect transition="in" filter="fade">
                                      <p:cBhvr>
                                        <p:cTn id="19" dur="1000"/>
                                        <p:tgtEl>
                                          <p:spTgt spid="3">
                                            <p:txEl>
                                              <p:pRg st="9" end="9"/>
                                            </p:txEl>
                                          </p:spTgt>
                                        </p:tgtEl>
                                      </p:cBhvr>
                                    </p:animEffect>
                                    <p:anim calcmode="lin" valueType="num">
                                      <p:cBhvr>
                                        <p:cTn id="20"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10" end="10"/>
                                            </p:txEl>
                                          </p:spTgt>
                                        </p:tgtEl>
                                        <p:attrNameLst>
                                          <p:attrName>style.visibility</p:attrName>
                                        </p:attrNameLst>
                                      </p:cBhvr>
                                      <p:to>
                                        <p:strVal val="visible"/>
                                      </p:to>
                                    </p:set>
                                    <p:animEffect transition="in" filter="fade">
                                      <p:cBhvr>
                                        <p:cTn id="26" dur="1000"/>
                                        <p:tgtEl>
                                          <p:spTgt spid="3">
                                            <p:txEl>
                                              <p:pRg st="10" end="10"/>
                                            </p:txEl>
                                          </p:spTgt>
                                        </p:tgtEl>
                                      </p:cBhvr>
                                    </p:animEffect>
                                    <p:anim calcmode="lin" valueType="num">
                                      <p:cBhvr>
                                        <p:cTn id="27"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animEffect transition="in" filter="fade">
                                      <p:cBhvr>
                                        <p:cTn id="33" dur="1000"/>
                                        <p:tgtEl>
                                          <p:spTgt spid="3">
                                            <p:txEl>
                                              <p:pRg st="11" end="11"/>
                                            </p:txEl>
                                          </p:spTgt>
                                        </p:tgtEl>
                                      </p:cBhvr>
                                    </p:animEffect>
                                    <p:anim calcmode="lin" valueType="num">
                                      <p:cBhvr>
                                        <p:cTn id="34"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Discussion</a:t>
            </a:r>
          </a:p>
        </p:txBody>
      </p:sp>
      <p:sp>
        <p:nvSpPr>
          <p:cNvPr id="3" name="Content Placeholder 2">
            <a:extLst>
              <a:ext uri="{FF2B5EF4-FFF2-40B4-BE49-F238E27FC236}">
                <a16:creationId xmlns:a16="http://schemas.microsoft.com/office/drawing/2014/main" id="{137E4912-719B-4FFC-8A7C-F46878E83471}"/>
              </a:ext>
            </a:extLst>
          </p:cNvPr>
          <p:cNvSpPr>
            <a:spLocks noGrp="1"/>
          </p:cNvSpPr>
          <p:nvPr>
            <p:ph idx="1"/>
          </p:nvPr>
        </p:nvSpPr>
        <p:spPr>
          <a:xfrm>
            <a:off x="0" y="888023"/>
            <a:ext cx="12192000" cy="5969977"/>
          </a:xfrm>
        </p:spPr>
        <p:txBody>
          <a:bodyPr/>
          <a:lstStyle/>
          <a:p>
            <a:r>
              <a:rPr lang="en-US" dirty="0"/>
              <a:t>Segregation patterns are multidimensional. One single theoretical line cannot adequately explain all dimensions. </a:t>
            </a:r>
          </a:p>
          <a:p>
            <a:r>
              <a:rPr lang="en-US" dirty="0"/>
              <a:t>All racial/ethnic groups demonstrate a high level of in-group preferences with Asian showing the highest. </a:t>
            </a:r>
          </a:p>
          <a:p>
            <a:r>
              <a:rPr lang="en-US" dirty="0"/>
              <a:t>Discrimination theoretical reasoning is justifiable in general as minorities barely live with whites and the likelihood of whites living in minority neighborhoods remain approximately constant. </a:t>
            </a:r>
          </a:p>
          <a:p>
            <a:r>
              <a:rPr lang="en-US" dirty="0"/>
              <a:t>In contrast with the contemporary understandings, spatial assimilation theory has a strong implication for European immigrants. We have to be really careful to extend the hypothesis to minorities, even Asians and Hispanics. </a:t>
            </a:r>
          </a:p>
          <a:p>
            <a:r>
              <a:rPr lang="en-US" dirty="0"/>
              <a:t>Consistent with the contemporary understanding, racial relationship between white and black is unique in the US. White’s aversion to black largely shapes the attitudes to co-residence for both parties. </a:t>
            </a:r>
          </a:p>
          <a:p>
            <a:endParaRPr lang="en-US" dirty="0"/>
          </a:p>
          <a:p>
            <a:endParaRPr lang="en-US" dirty="0"/>
          </a:p>
          <a:p>
            <a:endParaRPr lang="en-US" dirty="0"/>
          </a:p>
        </p:txBody>
      </p:sp>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spTree>
    <p:extLst>
      <p:ext uri="{BB962C8B-B14F-4D97-AF65-F5344CB8AC3E}">
        <p14:creationId xmlns:p14="http://schemas.microsoft.com/office/powerpoint/2010/main" val="1553021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Next</a:t>
            </a:r>
          </a:p>
        </p:txBody>
      </p:sp>
      <p:sp>
        <p:nvSpPr>
          <p:cNvPr id="3" name="Content Placeholder 2">
            <a:extLst>
              <a:ext uri="{FF2B5EF4-FFF2-40B4-BE49-F238E27FC236}">
                <a16:creationId xmlns:a16="http://schemas.microsoft.com/office/drawing/2014/main" id="{137E4912-719B-4FFC-8A7C-F46878E83471}"/>
              </a:ext>
            </a:extLst>
          </p:cNvPr>
          <p:cNvSpPr>
            <a:spLocks noGrp="1"/>
          </p:cNvSpPr>
          <p:nvPr>
            <p:ph idx="1"/>
          </p:nvPr>
        </p:nvSpPr>
        <p:spPr>
          <a:xfrm>
            <a:off x="0" y="888023"/>
            <a:ext cx="12192000" cy="5969977"/>
          </a:xfrm>
        </p:spPr>
        <p:txBody>
          <a:bodyPr/>
          <a:lstStyle/>
          <a:p>
            <a:r>
              <a:rPr lang="en-US" dirty="0"/>
              <a:t>Edit neighborhood-level racial composition based on city-level attributes. </a:t>
            </a:r>
          </a:p>
          <a:p>
            <a:r>
              <a:rPr lang="en-US" dirty="0"/>
              <a:t>Study the cities with various distributions of neighborhood attributes.</a:t>
            </a:r>
          </a:p>
          <a:p>
            <a:r>
              <a:rPr lang="en-US" dirty="0"/>
              <a:t>More interactions of individual household and neighborhood attributes.</a:t>
            </a:r>
          </a:p>
          <a:p>
            <a:endParaRPr lang="en-US" dirty="0"/>
          </a:p>
          <a:p>
            <a:endParaRPr lang="en-US" dirty="0"/>
          </a:p>
        </p:txBody>
      </p:sp>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spTree>
    <p:extLst>
      <p:ext uri="{BB962C8B-B14F-4D97-AF65-F5344CB8AC3E}">
        <p14:creationId xmlns:p14="http://schemas.microsoft.com/office/powerpoint/2010/main" val="2422212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Replication</a:t>
            </a:r>
          </a:p>
        </p:txBody>
      </p:sp>
      <p:sp>
        <p:nvSpPr>
          <p:cNvPr id="3" name="Content Placeholder 2">
            <a:extLst>
              <a:ext uri="{FF2B5EF4-FFF2-40B4-BE49-F238E27FC236}">
                <a16:creationId xmlns:a16="http://schemas.microsoft.com/office/drawing/2014/main" id="{137E4912-719B-4FFC-8A7C-F46878E83471}"/>
              </a:ext>
            </a:extLst>
          </p:cNvPr>
          <p:cNvSpPr>
            <a:spLocks noGrp="1"/>
          </p:cNvSpPr>
          <p:nvPr>
            <p:ph idx="1"/>
          </p:nvPr>
        </p:nvSpPr>
        <p:spPr>
          <a:xfrm>
            <a:off x="0" y="888023"/>
            <a:ext cx="12192000" cy="5969977"/>
          </a:xfrm>
        </p:spPr>
        <p:txBody>
          <a:bodyPr/>
          <a:lstStyle/>
          <a:p>
            <a:r>
              <a:rPr lang="en-US" dirty="0"/>
              <a:t>This study is done in a Stata environment. </a:t>
            </a:r>
          </a:p>
          <a:p>
            <a:r>
              <a:rPr lang="en-US" dirty="0"/>
              <a:t>Given the restricted data policy, I cannot share data with others.</a:t>
            </a:r>
          </a:p>
          <a:p>
            <a:r>
              <a:rPr lang="en-US" dirty="0"/>
              <a:t>A replicable workflow with public data has been archived.</a:t>
            </a:r>
          </a:p>
          <a:p>
            <a:endParaRPr lang="en-US" dirty="0"/>
          </a:p>
          <a:p>
            <a:endParaRPr lang="en-US" dirty="0"/>
          </a:p>
        </p:txBody>
      </p:sp>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spTree>
    <p:extLst>
      <p:ext uri="{BB962C8B-B14F-4D97-AF65-F5344CB8AC3E}">
        <p14:creationId xmlns:p14="http://schemas.microsoft.com/office/powerpoint/2010/main" val="605891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54E049-81A5-463D-93B8-E3F1DA5034CF}"/>
              </a:ext>
            </a:extLst>
          </p:cNvPr>
          <p:cNvSpPr>
            <a:spLocks noGrp="1"/>
          </p:cNvSpPr>
          <p:nvPr>
            <p:ph idx="1"/>
          </p:nvPr>
        </p:nvSpPr>
        <p:spPr>
          <a:xfrm>
            <a:off x="0" y="1737702"/>
            <a:ext cx="12192000" cy="4351338"/>
          </a:xfrm>
        </p:spPr>
        <p:txBody>
          <a:bodyPr>
            <a:normAutofit/>
          </a:bodyPr>
          <a:lstStyle/>
          <a:p>
            <a:pPr marL="0" indent="0" algn="ctr">
              <a:buNone/>
            </a:pPr>
            <a:r>
              <a:rPr lang="en-US" sz="3600" b="1" dirty="0"/>
              <a:t>Thanks you !!</a:t>
            </a:r>
          </a:p>
        </p:txBody>
      </p:sp>
    </p:spTree>
    <p:extLst>
      <p:ext uri="{BB962C8B-B14F-4D97-AF65-F5344CB8AC3E}">
        <p14:creationId xmlns:p14="http://schemas.microsoft.com/office/powerpoint/2010/main" val="2131839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Background</a:t>
            </a:r>
          </a:p>
        </p:txBody>
      </p:sp>
      <p:sp>
        <p:nvSpPr>
          <p:cNvPr id="3" name="Content Placeholder 2">
            <a:extLst>
              <a:ext uri="{FF2B5EF4-FFF2-40B4-BE49-F238E27FC236}">
                <a16:creationId xmlns:a16="http://schemas.microsoft.com/office/drawing/2014/main" id="{137E4912-719B-4FFC-8A7C-F46878E83471}"/>
              </a:ext>
            </a:extLst>
          </p:cNvPr>
          <p:cNvSpPr>
            <a:spLocks noGrp="1"/>
          </p:cNvSpPr>
          <p:nvPr>
            <p:ph idx="1"/>
          </p:nvPr>
        </p:nvSpPr>
        <p:spPr>
          <a:xfrm>
            <a:off x="0" y="888023"/>
            <a:ext cx="12192000" cy="5969977"/>
          </a:xfrm>
        </p:spPr>
        <p:txBody>
          <a:bodyPr/>
          <a:lstStyle/>
          <a:p>
            <a:r>
              <a:rPr lang="en-US" dirty="0"/>
              <a:t>Persistent residential segregation in the US metropolis.</a:t>
            </a:r>
          </a:p>
          <a:p>
            <a:pPr marL="0" indent="0">
              <a:buNone/>
            </a:pPr>
            <a:r>
              <a:rPr lang="en-US" dirty="0"/>
              <a:t>            General trends of segregation level</a:t>
            </a:r>
          </a:p>
          <a:p>
            <a:pPr marL="0" indent="0">
              <a:buNone/>
            </a:pPr>
            <a:endParaRPr lang="en-US" dirty="0"/>
          </a:p>
          <a:p>
            <a:pPr marL="0" indent="0">
              <a:buNone/>
            </a:pPr>
            <a:r>
              <a:rPr lang="en-US" dirty="0"/>
              <a:t>            What causes residential segregation</a:t>
            </a:r>
          </a:p>
          <a:p>
            <a:endParaRPr lang="en-US" dirty="0"/>
          </a:p>
          <a:p>
            <a:r>
              <a:rPr lang="en-US" dirty="0"/>
              <a:t>Three theoretical reasonings:</a:t>
            </a:r>
          </a:p>
          <a:p>
            <a:pPr lvl="1"/>
            <a:r>
              <a:rPr lang="en-US" dirty="0"/>
              <a:t>Racial Discrimination: Aversion for minorities, housing discrimination, </a:t>
            </a:r>
          </a:p>
          <a:p>
            <a:pPr marL="457200" lvl="1" indent="0">
              <a:buNone/>
            </a:pPr>
            <a:r>
              <a:rPr lang="en-US" dirty="0"/>
              <a:t>   place stratification, and white flight hypothesis</a:t>
            </a:r>
          </a:p>
          <a:p>
            <a:pPr lvl="1"/>
            <a:r>
              <a:rPr lang="en-US" dirty="0"/>
              <a:t>Racial Preferences: Thomas Schelling’s model</a:t>
            </a:r>
          </a:p>
          <a:p>
            <a:pPr lvl="1"/>
            <a:r>
              <a:rPr lang="en-US" dirty="0"/>
              <a:t>Difference in Social Characteristics: Group differences in micro-level characteristics (e.g. income, occupation, education, better neighborhood outcomes, etc.).</a:t>
            </a:r>
          </a:p>
        </p:txBody>
      </p:sp>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sp>
        <p:nvSpPr>
          <p:cNvPr id="4" name="Left Brace 3">
            <a:extLst>
              <a:ext uri="{FF2B5EF4-FFF2-40B4-BE49-F238E27FC236}">
                <a16:creationId xmlns:a16="http://schemas.microsoft.com/office/drawing/2014/main" id="{E1B83A61-2067-4D1A-B694-0A40355A40F7}"/>
              </a:ext>
            </a:extLst>
          </p:cNvPr>
          <p:cNvSpPr/>
          <p:nvPr/>
        </p:nvSpPr>
        <p:spPr>
          <a:xfrm>
            <a:off x="501162" y="1397977"/>
            <a:ext cx="467750" cy="1459523"/>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64949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1000"/>
                                        <p:tgtEl>
                                          <p:spTgt spid="3">
                                            <p:txEl>
                                              <p:pRg st="3" end="3"/>
                                            </p:txEl>
                                          </p:spTgt>
                                        </p:tgtEl>
                                      </p:cBhvr>
                                    </p:animEffect>
                                    <p:anim calcmode="lin" valueType="num">
                                      <p:cBhvr>
                                        <p:cTn id="2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1000"/>
                                        <p:tgtEl>
                                          <p:spTgt spid="3">
                                            <p:txEl>
                                              <p:pRg st="5" end="5"/>
                                            </p:txEl>
                                          </p:spTgt>
                                        </p:tgtEl>
                                      </p:cBhvr>
                                    </p:animEffect>
                                    <p:anim calcmode="lin" valueType="num">
                                      <p:cBhvr>
                                        <p:cTn id="2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1000"/>
                                        <p:tgtEl>
                                          <p:spTgt spid="3">
                                            <p:txEl>
                                              <p:pRg st="6" end="6"/>
                                            </p:txEl>
                                          </p:spTgt>
                                        </p:tgtEl>
                                      </p:cBhvr>
                                    </p:animEffect>
                                    <p:anim calcmode="lin" valueType="num">
                                      <p:cBhvr>
                                        <p:cTn id="3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Effect transition="in" filter="fade">
                                      <p:cBhvr>
                                        <p:cTn id="41" dur="1000"/>
                                        <p:tgtEl>
                                          <p:spTgt spid="3">
                                            <p:txEl>
                                              <p:pRg st="7" end="7"/>
                                            </p:txEl>
                                          </p:spTgt>
                                        </p:tgtEl>
                                      </p:cBhvr>
                                    </p:animEffect>
                                    <p:anim calcmode="lin" valueType="num">
                                      <p:cBhvr>
                                        <p:cTn id="42"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Effect transition="in" filter="fade">
                                      <p:cBhvr>
                                        <p:cTn id="48" dur="1000"/>
                                        <p:tgtEl>
                                          <p:spTgt spid="3">
                                            <p:txEl>
                                              <p:pRg st="8" end="8"/>
                                            </p:txEl>
                                          </p:spTgt>
                                        </p:tgtEl>
                                      </p:cBhvr>
                                    </p:animEffect>
                                    <p:anim calcmode="lin" valueType="num">
                                      <p:cBhvr>
                                        <p:cTn id="49"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animEffect transition="in" filter="fade">
                                      <p:cBhvr>
                                        <p:cTn id="55" dur="1000"/>
                                        <p:tgtEl>
                                          <p:spTgt spid="3">
                                            <p:txEl>
                                              <p:pRg st="9" end="9"/>
                                            </p:txEl>
                                          </p:spTgt>
                                        </p:tgtEl>
                                      </p:cBhvr>
                                    </p:animEffect>
                                    <p:anim calcmode="lin" valueType="num">
                                      <p:cBhvr>
                                        <p:cTn id="56"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5212080" cy="1151792"/>
          </a:xfrm>
        </p:spPr>
        <p:txBody>
          <a:bodyPr>
            <a:noAutofit/>
          </a:bodyPr>
          <a:lstStyle/>
          <a:p>
            <a:r>
              <a:rPr lang="en-US" sz="4000" dirty="0"/>
              <a:t>Needs for New Methods and Data</a:t>
            </a:r>
          </a:p>
        </p:txBody>
      </p:sp>
      <p:sp>
        <p:nvSpPr>
          <p:cNvPr id="3" name="Content Placeholder 2">
            <a:extLst>
              <a:ext uri="{FF2B5EF4-FFF2-40B4-BE49-F238E27FC236}">
                <a16:creationId xmlns:a16="http://schemas.microsoft.com/office/drawing/2014/main" id="{137E4912-719B-4FFC-8A7C-F46878E83471}"/>
              </a:ext>
            </a:extLst>
          </p:cNvPr>
          <p:cNvSpPr>
            <a:spLocks noGrp="1"/>
          </p:cNvSpPr>
          <p:nvPr>
            <p:ph idx="1"/>
          </p:nvPr>
        </p:nvSpPr>
        <p:spPr>
          <a:xfrm>
            <a:off x="0" y="1151792"/>
            <a:ext cx="12192000" cy="5706208"/>
          </a:xfrm>
        </p:spPr>
        <p:txBody>
          <a:bodyPr/>
          <a:lstStyle/>
          <a:p>
            <a:r>
              <a:rPr lang="en-US" dirty="0"/>
              <a:t>Ongoing debate over which theoretical reasoning can explain the segregation patterns.</a:t>
            </a:r>
          </a:p>
          <a:p>
            <a:r>
              <a:rPr lang="en-US" dirty="0"/>
              <a:t>Recent studies tend to attribute segregation to either neighborhood outcomes or racial discrimination, with a strong inclination toward the later.</a:t>
            </a:r>
          </a:p>
          <a:p>
            <a:r>
              <a:rPr lang="en-US" dirty="0"/>
              <a:t>Limitations</a:t>
            </a:r>
          </a:p>
          <a:p>
            <a:pPr lvl="1"/>
            <a:r>
              <a:rPr lang="en-US" dirty="0"/>
              <a:t>Segregation patterns among minorities remain less studied. </a:t>
            </a:r>
          </a:p>
          <a:p>
            <a:pPr lvl="1"/>
            <a:r>
              <a:rPr lang="en-US" dirty="0"/>
              <a:t>Longitudinal nationally-representative sample cannot address the differential segregation patterns across regions.</a:t>
            </a:r>
          </a:p>
          <a:p>
            <a:pPr lvl="1"/>
            <a:r>
              <a:rPr lang="en-US" dirty="0"/>
              <a:t>Conventional locational attainment model captures either economic or racial composition of a neighborhood.</a:t>
            </a:r>
          </a:p>
          <a:p>
            <a:r>
              <a:rPr lang="en-US" dirty="0"/>
              <a:t>With new methods and data, I can examine the theories more rigorously. </a:t>
            </a:r>
          </a:p>
          <a:p>
            <a:pPr lvl="1"/>
            <a:r>
              <a:rPr lang="en-US" sz="2000" dirty="0"/>
              <a:t>Can discrimination theoretical line adequately explain the segregation patterns?</a:t>
            </a:r>
          </a:p>
          <a:p>
            <a:pPr lvl="1"/>
            <a:r>
              <a:rPr lang="en-US" sz="2000" dirty="0"/>
              <a:t>Besides race, can differences in social characteristics adequately explain locational outcomes?</a:t>
            </a:r>
          </a:p>
          <a:p>
            <a:pPr lvl="1"/>
            <a:r>
              <a:rPr lang="en-US" sz="2000" dirty="0"/>
              <a:t>Do households of all races avoid neighbors of other races in favor of neighbors of their own race?</a:t>
            </a:r>
          </a:p>
        </p:txBody>
      </p:sp>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spTree>
    <p:extLst>
      <p:ext uri="{BB962C8B-B14F-4D97-AF65-F5344CB8AC3E}">
        <p14:creationId xmlns:p14="http://schemas.microsoft.com/office/powerpoint/2010/main" val="950294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1000"/>
                                        <p:tgtEl>
                                          <p:spTgt spid="3">
                                            <p:txEl>
                                              <p:pRg st="7" end="7"/>
                                            </p:txEl>
                                          </p:spTgt>
                                        </p:tgtEl>
                                      </p:cBhvr>
                                    </p:animEffect>
                                    <p:anim calcmode="lin" valueType="num">
                                      <p:cBhvr>
                                        <p:cTn id="5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nodeType="clickEffect">
                                  <p:stCondLst>
                                    <p:cond delay="0"/>
                                  </p:stCondLst>
                                  <p:childTnLst>
                                    <p:set>
                                      <p:cBhvr>
                                        <p:cTn id="62" dur="1" fill="hold">
                                          <p:stCondLst>
                                            <p:cond delay="0"/>
                                          </p:stCondLst>
                                        </p:cTn>
                                        <p:tgtEl>
                                          <p:spTgt spid="3">
                                            <p:txEl>
                                              <p:pRg st="8" end="8"/>
                                            </p:txEl>
                                          </p:spTgt>
                                        </p:tgtEl>
                                        <p:attrNameLst>
                                          <p:attrName>style.visibility</p:attrName>
                                        </p:attrNameLst>
                                      </p:cBhvr>
                                      <p:to>
                                        <p:strVal val="visible"/>
                                      </p:to>
                                    </p:set>
                                    <p:animEffect transition="in" filter="fade">
                                      <p:cBhvr>
                                        <p:cTn id="63" dur="1000"/>
                                        <p:tgtEl>
                                          <p:spTgt spid="3">
                                            <p:txEl>
                                              <p:pRg st="8" end="8"/>
                                            </p:txEl>
                                          </p:spTgt>
                                        </p:tgtEl>
                                      </p:cBhvr>
                                    </p:animEffect>
                                    <p:anim calcmode="lin" valueType="num">
                                      <p:cBhvr>
                                        <p:cTn id="6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nodeType="clickEffect">
                                  <p:stCondLst>
                                    <p:cond delay="0"/>
                                  </p:stCondLst>
                                  <p:childTnLst>
                                    <p:set>
                                      <p:cBhvr>
                                        <p:cTn id="69" dur="1" fill="hold">
                                          <p:stCondLst>
                                            <p:cond delay="0"/>
                                          </p:stCondLst>
                                        </p:cTn>
                                        <p:tgtEl>
                                          <p:spTgt spid="3">
                                            <p:txEl>
                                              <p:pRg st="9" end="9"/>
                                            </p:txEl>
                                          </p:spTgt>
                                        </p:tgtEl>
                                        <p:attrNameLst>
                                          <p:attrName>style.visibility</p:attrName>
                                        </p:attrNameLst>
                                      </p:cBhvr>
                                      <p:to>
                                        <p:strVal val="visible"/>
                                      </p:to>
                                    </p:set>
                                    <p:animEffect transition="in" filter="fade">
                                      <p:cBhvr>
                                        <p:cTn id="70" dur="1000"/>
                                        <p:tgtEl>
                                          <p:spTgt spid="3">
                                            <p:txEl>
                                              <p:pRg st="9" end="9"/>
                                            </p:txEl>
                                          </p:spTgt>
                                        </p:tgtEl>
                                      </p:cBhvr>
                                    </p:animEffect>
                                    <p:anim calcmode="lin" valueType="num">
                                      <p:cBhvr>
                                        <p:cTn id="71"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72"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Data and Methods</a:t>
            </a:r>
          </a:p>
        </p:txBody>
      </p:sp>
      <p:sp>
        <p:nvSpPr>
          <p:cNvPr id="3" name="Content Placeholder 2">
            <a:extLst>
              <a:ext uri="{FF2B5EF4-FFF2-40B4-BE49-F238E27FC236}">
                <a16:creationId xmlns:a16="http://schemas.microsoft.com/office/drawing/2014/main" id="{137E4912-719B-4FFC-8A7C-F46878E83471}"/>
              </a:ext>
            </a:extLst>
          </p:cNvPr>
          <p:cNvSpPr>
            <a:spLocks noGrp="1"/>
          </p:cNvSpPr>
          <p:nvPr>
            <p:ph idx="1"/>
          </p:nvPr>
        </p:nvSpPr>
        <p:spPr>
          <a:xfrm>
            <a:off x="0" y="888023"/>
            <a:ext cx="12192000" cy="5969977"/>
          </a:xfrm>
        </p:spPr>
        <p:txBody>
          <a:bodyPr>
            <a:normAutofit/>
          </a:bodyPr>
          <a:lstStyle/>
          <a:p>
            <a:r>
              <a:rPr lang="en-US" dirty="0"/>
              <a:t>1940 Restricted IPUMS Full Count Micro-data</a:t>
            </a:r>
          </a:p>
          <a:p>
            <a:pPr lvl="1"/>
            <a:r>
              <a:rPr lang="en-US" dirty="0"/>
              <a:t>Advantage I: Extensive neighborhood attributes of the metropolis. </a:t>
            </a:r>
          </a:p>
          <a:p>
            <a:pPr lvl="1"/>
            <a:r>
              <a:rPr lang="en-US" dirty="0"/>
              <a:t>Advantage II: It provides extensive information of individual and household characteristics.</a:t>
            </a:r>
          </a:p>
          <a:p>
            <a:r>
              <a:rPr lang="en-US" dirty="0"/>
              <a:t>Discrete Choice Model</a:t>
            </a:r>
          </a:p>
          <a:p>
            <a:pPr lvl="1"/>
            <a:r>
              <a:rPr lang="en-US" dirty="0"/>
              <a:t>Advantage I: discrete choice model can consider multiple neighborhood attributes simultaneously in a single analysis. </a:t>
            </a:r>
          </a:p>
          <a:p>
            <a:pPr lvl="1"/>
            <a:r>
              <a:rPr lang="en-US" dirty="0"/>
              <a:t>Advantage II: It is able to address the ecological dependence problem. </a:t>
            </a:r>
          </a:p>
          <a:p>
            <a:pPr lvl="2"/>
            <a:r>
              <a:rPr lang="en-US" dirty="0"/>
              <a:t>Cities with different racial composition distributions.</a:t>
            </a:r>
          </a:p>
          <a:p>
            <a:r>
              <a:rPr lang="en-US" dirty="0"/>
              <a:t>For this study, it allows me to estimate how neighborhood attributes and household characteristics interactively determines residential choices among detail groups.</a:t>
            </a:r>
          </a:p>
          <a:p>
            <a:endParaRPr lang="en-US" dirty="0"/>
          </a:p>
          <a:p>
            <a:pPr marL="0" indent="0">
              <a:buNone/>
            </a:pPr>
            <a:r>
              <a:rPr lang="en-US" sz="1200" dirty="0"/>
              <a:t>Data Citation. Ruggles, S., K. </a:t>
            </a:r>
            <a:r>
              <a:rPr lang="en-US" sz="1200" dirty="0" err="1"/>
              <a:t>Genadek</a:t>
            </a:r>
            <a:r>
              <a:rPr lang="en-US" sz="1200" dirty="0"/>
              <a:t>, R. </a:t>
            </a:r>
            <a:r>
              <a:rPr lang="en-US" sz="1200" dirty="0" err="1"/>
              <a:t>Goeken</a:t>
            </a:r>
            <a:r>
              <a:rPr lang="en-US" sz="1200" dirty="0"/>
              <a:t>, J. Grover, and M. Sobek. Integrated Public Use Microdata Series: Version 6.0 [Machine-readable database]. Minneapolis: University of Minnesota, 2015. (1940 IPUMS 100% Sample, Restricted File.) Disclaimer. Statistical analyses reported here were conducted under the guidelines and review policies of a project approved by the Minnesota Population Center (MPC). The views expressed in this research including those related to statistical, methodological, and technical issues, are solely those of the authors and do not necessarily reflect views of MPC. All results have been reviewed to ensure that no confidential information is disclosed.</a:t>
            </a:r>
          </a:p>
          <a:p>
            <a:endParaRPr lang="en-US" dirty="0"/>
          </a:p>
        </p:txBody>
      </p:sp>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spTree>
    <p:extLst>
      <p:ext uri="{BB962C8B-B14F-4D97-AF65-F5344CB8AC3E}">
        <p14:creationId xmlns:p14="http://schemas.microsoft.com/office/powerpoint/2010/main" val="435964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anim calcmode="lin" valueType="num">
                                      <p:cBhvr additive="base">
                                        <p:cTn id="55"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Data and Methods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37E4912-719B-4FFC-8A7C-F46878E83471}"/>
                  </a:ext>
                </a:extLst>
              </p:cNvPr>
              <p:cNvSpPr>
                <a:spLocks noGrp="1"/>
              </p:cNvSpPr>
              <p:nvPr>
                <p:ph idx="1"/>
              </p:nvPr>
            </p:nvSpPr>
            <p:spPr>
              <a:xfrm>
                <a:off x="0" y="888023"/>
                <a:ext cx="12192000" cy="5969977"/>
              </a:xfrm>
            </p:spPr>
            <p:txBody>
              <a:bodyPr>
                <a:normAutofit lnSpcReduction="10000"/>
              </a:bodyPr>
              <a:lstStyle/>
              <a:p>
                <a:r>
                  <a:rPr lang="en-US" dirty="0"/>
                  <a:t>Destination is modeled as a utility function of multiple neighborhood attributes and individual or household characteristics:</a:t>
                </a:r>
                <a:endParaRPr lang="en-US" i="1" dirty="0"/>
              </a:p>
              <a:p>
                <a:pPr marL="0" indent="0">
                  <a:buNone/>
                </a:pPr>
                <a14:m>
                  <m:oMathPara xmlns:m="http://schemas.openxmlformats.org/officeDocument/2006/math">
                    <m:oMathParaPr>
                      <m:jc m:val="center"/>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𝑢</m:t>
                          </m:r>
                        </m:e>
                        <m:sub>
                          <m:r>
                            <a:rPr lang="en-US" i="1">
                              <a:latin typeface="Cambria Math" panose="02040503050406030204" pitchFamily="18" charset="0"/>
                            </a:rPr>
                            <m:t>𝑖𝑗</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𝑧</m:t>
                          </m:r>
                        </m:e>
                        <m:sub>
                          <m:r>
                            <a:rPr lang="en-US" i="1">
                              <a:latin typeface="Cambria Math" panose="02040503050406030204" pitchFamily="18" charset="0"/>
                            </a:rPr>
                            <m:t>𝑖𝑗</m:t>
                          </m:r>
                        </m:sub>
                      </m:sSub>
                      <m:r>
                        <a:rPr lang="en-US" i="1">
                          <a:latin typeface="Cambria Math" panose="02040503050406030204" pitchFamily="18" charset="0"/>
                        </a:rPr>
                        <m:t>𝛼</m:t>
                      </m:r>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𝜀</m:t>
                          </m:r>
                        </m:e>
                        <m:sub>
                          <m:r>
                            <a:rPr lang="en-US" i="1">
                              <a:latin typeface="Cambria Math" panose="02040503050406030204" pitchFamily="18" charset="0"/>
                            </a:rPr>
                            <m:t>𝑖𝑗</m:t>
                          </m:r>
                        </m:sub>
                      </m:sSub>
                    </m:oMath>
                  </m:oMathPara>
                </a14:m>
                <a:endParaRPr lang="en-US" dirty="0"/>
              </a:p>
              <a:p>
                <a:r>
                  <a:rPr lang="en-US" dirty="0"/>
                  <a:t>When individual or household covariates included, we are able to test the interactive effects of household and neighborhood characteristics on locational choice. </a:t>
                </a:r>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𝑃𝑟</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𝑗</m:t>
                          </m:r>
                        </m:e>
                        <m:e>
                          <m:sSub>
                            <m:sSubPr>
                              <m:ctrlPr>
                                <a:rPr lang="en-US" i="1">
                                  <a:latin typeface="Cambria Math" panose="02040503050406030204" pitchFamily="18" charset="0"/>
                                </a:rPr>
                              </m:ctrlPr>
                            </m:sSubPr>
                            <m:e>
                              <m:r>
                                <a:rPr lang="en-US" i="1">
                                  <a:latin typeface="Cambria Math" panose="02040503050406030204" pitchFamily="18" charset="0"/>
                                </a:rPr>
                                <m:t>𝑧</m:t>
                              </m:r>
                            </m:e>
                            <m:sub>
                              <m:r>
                                <a:rPr lang="en-US" i="1">
                                  <a:latin typeface="Cambria Math" panose="02040503050406030204" pitchFamily="18" charset="0"/>
                                </a:rPr>
                                <m:t>𝑖</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𝑗</m:t>
                              </m:r>
                            </m:sub>
                          </m:sSub>
                        </m:e>
                      </m:d>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𝑖𝑗</m:t>
                          </m:r>
                        </m:sub>
                      </m:sSub>
                      <m:r>
                        <a:rPr lang="en-US" i="1">
                          <a:latin typeface="Cambria Math" panose="02040503050406030204" pitchFamily="18" charset="0"/>
                        </a:rPr>
                        <m:t>=</m:t>
                      </m:r>
                      <m:func>
                        <m:funcPr>
                          <m:ctrlPr>
                            <a:rPr lang="en-US" i="1">
                              <a:latin typeface="Cambria Math" panose="02040503050406030204" pitchFamily="18" charset="0"/>
                            </a:rPr>
                          </m:ctrlPr>
                        </m:funcPr>
                        <m:fName>
                          <m:r>
                            <m:rPr>
                              <m:sty m:val="p"/>
                            </m:rPr>
                            <a:rPr lang="en-US">
                              <a:latin typeface="Cambria Math" panose="02040503050406030204" pitchFamily="18" charset="0"/>
                            </a:rPr>
                            <m:t>exp</m:t>
                          </m:r>
                        </m:fName>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𝑧</m:t>
                                  </m:r>
                                </m:e>
                                <m:sub>
                                  <m:r>
                                    <a:rPr lang="en-US" i="1">
                                      <a:latin typeface="Cambria Math" panose="02040503050406030204" pitchFamily="18" charset="0"/>
                                    </a:rPr>
                                    <m:t>𝑖</m:t>
                                  </m:r>
                                </m:sub>
                              </m:sSub>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𝑗</m:t>
                                  </m:r>
                                </m:sub>
                              </m:sSub>
                              <m:r>
                                <a:rPr lang="en-US" i="1">
                                  <a:latin typeface="Cambria Math" panose="02040503050406030204" pitchFamily="18" charset="0"/>
                                </a:rPr>
                                <m:t>𝛼</m:t>
                              </m:r>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𝑗</m:t>
                                  </m:r>
                                </m:sub>
                              </m:sSub>
                              <m:r>
                                <a:rPr lang="en-US" i="1">
                                  <a:latin typeface="Cambria Math" panose="02040503050406030204" pitchFamily="18" charset="0"/>
                                </a:rPr>
                                <m:t>𝛾</m:t>
                              </m:r>
                            </m:e>
                          </m:d>
                        </m:e>
                      </m:func>
                      <m:r>
                        <a:rPr lang="en-US" i="1">
                          <a:latin typeface="Cambria Math" panose="02040503050406030204" pitchFamily="18" charset="0"/>
                        </a:rPr>
                        <m:t>/</m:t>
                      </m:r>
                      <m:nary>
                        <m:naryPr>
                          <m:chr m:val="∑"/>
                          <m:limLoc m:val="subSup"/>
                          <m:ctrlPr>
                            <a:rPr lang="en-US" i="1">
                              <a:latin typeface="Cambria Math" panose="02040503050406030204" pitchFamily="18" charset="0"/>
                            </a:rPr>
                          </m:ctrlPr>
                        </m:naryPr>
                        <m:sub>
                          <m:r>
                            <a:rPr lang="en-US" i="1">
                              <a:latin typeface="Cambria Math" panose="02040503050406030204" pitchFamily="18" charset="0"/>
                            </a:rPr>
                            <m:t>𝑘</m:t>
                          </m:r>
                          <m:r>
                            <a:rPr lang="en-US" i="1">
                              <a:latin typeface="Cambria Math" panose="02040503050406030204" pitchFamily="18" charset="0"/>
                            </a:rPr>
                            <m:t>=1</m:t>
                          </m:r>
                        </m:sub>
                        <m:sup>
                          <m:r>
                            <a:rPr lang="en-US" i="1">
                              <a:latin typeface="Cambria Math" panose="02040503050406030204" pitchFamily="18" charset="0"/>
                            </a:rPr>
                            <m:t>𝑗</m:t>
                          </m:r>
                        </m:sup>
                        <m:e>
                          <m:r>
                            <m:rPr>
                              <m:sty m:val="p"/>
                            </m:rPr>
                            <a:rPr lang="en-US">
                              <a:latin typeface="Cambria Math" panose="02040503050406030204" pitchFamily="18" charset="0"/>
                            </a:rPr>
                            <m:t>exp</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𝑧</m:t>
                              </m:r>
                            </m:e>
                            <m:sub>
                              <m:r>
                                <a:rPr lang="en-US" i="1">
                                  <a:latin typeface="Cambria Math" panose="02040503050406030204" pitchFamily="18" charset="0"/>
                                </a:rPr>
                                <m:t>𝑖</m:t>
                              </m:r>
                            </m:sub>
                          </m:sSub>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𝑗</m:t>
                              </m:r>
                            </m:sub>
                          </m:sSub>
                          <m:r>
                            <a:rPr lang="en-US" i="1">
                              <a:latin typeface="Cambria Math" panose="02040503050406030204" pitchFamily="18" charset="0"/>
                            </a:rPr>
                            <m:t>𝛼</m:t>
                          </m:r>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𝑗</m:t>
                              </m:r>
                            </m:sub>
                          </m:sSub>
                          <m:r>
                            <a:rPr lang="en-US" i="1">
                              <a:latin typeface="Cambria Math" panose="02040503050406030204" pitchFamily="18" charset="0"/>
                            </a:rPr>
                            <m:t>𝛾</m:t>
                          </m:r>
                        </m:e>
                      </m:nary>
                      <m:r>
                        <a:rPr lang="en-US" i="1">
                          <a:latin typeface="Cambria Math" panose="02040503050406030204" pitchFamily="18" charset="0"/>
                        </a:rPr>
                        <m:t>)</m:t>
                      </m:r>
                    </m:oMath>
                  </m:oMathPara>
                </a14:m>
                <a:endParaRPr lang="en-US" dirty="0"/>
              </a:p>
              <a:p>
                <a:r>
                  <a:rPr lang="en-US" dirty="0"/>
                  <a:t>I focus on Sacramento, CA as an example.</a:t>
                </a:r>
              </a:p>
              <a:p>
                <a:r>
                  <a:rPr lang="en-US" dirty="0"/>
                  <a:t>50,294 households</a:t>
                </a:r>
              </a:p>
              <a:p>
                <a:r>
                  <a:rPr lang="en-US" dirty="0"/>
                  <a:t>176 Enumeration Districts (ED) – equivalent to block groups in later censuses.</a:t>
                </a:r>
              </a:p>
              <a:p>
                <a:r>
                  <a:rPr lang="en-US" dirty="0"/>
                  <a:t>DV: Choice            </a:t>
                </a:r>
              </a:p>
              <a:p>
                <a:r>
                  <a:rPr lang="en-US" dirty="0"/>
                  <a:t>IVs: Race, Household Income, Neighborhood-level Racial Composition, and Median Household Income</a:t>
                </a:r>
              </a:p>
            </p:txBody>
          </p:sp>
        </mc:Choice>
        <mc:Fallback xmlns="">
          <p:sp>
            <p:nvSpPr>
              <p:cNvPr id="3" name="Content Placeholder 2">
                <a:extLst>
                  <a:ext uri="{FF2B5EF4-FFF2-40B4-BE49-F238E27FC236}">
                    <a16:creationId xmlns:a16="http://schemas.microsoft.com/office/drawing/2014/main" id="{137E4912-719B-4FFC-8A7C-F46878E83471}"/>
                  </a:ext>
                </a:extLst>
              </p:cNvPr>
              <p:cNvSpPr>
                <a:spLocks noGrp="1" noRot="1" noChangeAspect="1" noMove="1" noResize="1" noEditPoints="1" noAdjustHandles="1" noChangeArrowheads="1" noChangeShapeType="1" noTextEdit="1"/>
              </p:cNvSpPr>
              <p:nvPr>
                <p:ph idx="1"/>
              </p:nvPr>
            </p:nvSpPr>
            <p:spPr>
              <a:xfrm>
                <a:off x="0" y="888023"/>
                <a:ext cx="12192000" cy="5969977"/>
              </a:xfrm>
              <a:blipFill>
                <a:blip r:embed="rId2"/>
                <a:stretch>
                  <a:fillRect l="-900" t="-2349" b="-613"/>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spTree>
    <p:extLst>
      <p:ext uri="{BB962C8B-B14F-4D97-AF65-F5344CB8AC3E}">
        <p14:creationId xmlns:p14="http://schemas.microsoft.com/office/powerpoint/2010/main" val="4140742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5212080" cy="888023"/>
          </a:xfrm>
        </p:spPr>
        <p:txBody>
          <a:bodyPr/>
          <a:lstStyle/>
          <a:p>
            <a:r>
              <a:rPr lang="en-US" dirty="0"/>
              <a:t>Data and Methods</a:t>
            </a:r>
          </a:p>
        </p:txBody>
      </p:sp>
      <p:pic>
        <p:nvPicPr>
          <p:cNvPr id="4" name="Content Placeholder 3">
            <a:extLst>
              <a:ext uri="{FF2B5EF4-FFF2-40B4-BE49-F238E27FC236}">
                <a16:creationId xmlns:a16="http://schemas.microsoft.com/office/drawing/2014/main" id="{5A647714-B8F1-4CAD-9A86-BE85D3987DC6}"/>
              </a:ext>
            </a:extLst>
          </p:cNvPr>
          <p:cNvPicPr>
            <a:picLocks noGrp="1" noChangeAspect="1"/>
          </p:cNvPicPr>
          <p:nvPr>
            <p:ph idx="1"/>
          </p:nvPr>
        </p:nvPicPr>
        <p:blipFill>
          <a:blip r:embed="rId2"/>
          <a:stretch>
            <a:fillRect/>
          </a:stretch>
        </p:blipFill>
        <p:spPr>
          <a:xfrm>
            <a:off x="947207" y="887413"/>
            <a:ext cx="10297585" cy="5970587"/>
          </a:xfrm>
          <a:prstGeom prst="rect">
            <a:avLst/>
          </a:prstGeom>
        </p:spPr>
      </p:pic>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spTree>
    <p:extLst>
      <p:ext uri="{BB962C8B-B14F-4D97-AF65-F5344CB8AC3E}">
        <p14:creationId xmlns:p14="http://schemas.microsoft.com/office/powerpoint/2010/main" val="57347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4F542AD-55BD-497C-8139-F8E06CA447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0" y="0"/>
            <a:ext cx="10287000" cy="6858000"/>
          </a:xfrm>
          <a:prstGeom prst="rect">
            <a:avLst/>
          </a:prstGeom>
        </p:spPr>
      </p:pic>
    </p:spTree>
    <p:extLst>
      <p:ext uri="{BB962C8B-B14F-4D97-AF65-F5344CB8AC3E}">
        <p14:creationId xmlns:p14="http://schemas.microsoft.com/office/powerpoint/2010/main" val="5607980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00CB59-BC91-4489-8D34-6736381AE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8470" y="0"/>
            <a:ext cx="8875059" cy="6858000"/>
          </a:xfrm>
          <a:prstGeom prst="rect">
            <a:avLst/>
          </a:prstGeom>
        </p:spPr>
      </p:pic>
    </p:spTree>
    <p:extLst>
      <p:ext uri="{BB962C8B-B14F-4D97-AF65-F5344CB8AC3E}">
        <p14:creationId xmlns:p14="http://schemas.microsoft.com/office/powerpoint/2010/main" val="2461076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CF85-F759-4B40-864B-3DAD2E82F183}"/>
              </a:ext>
            </a:extLst>
          </p:cNvPr>
          <p:cNvSpPr>
            <a:spLocks noGrp="1"/>
          </p:cNvSpPr>
          <p:nvPr>
            <p:ph type="title"/>
          </p:nvPr>
        </p:nvSpPr>
        <p:spPr>
          <a:xfrm>
            <a:off x="0" y="0"/>
            <a:ext cx="4994031" cy="888023"/>
          </a:xfrm>
        </p:spPr>
        <p:txBody>
          <a:bodyPr/>
          <a:lstStyle/>
          <a:p>
            <a:r>
              <a:rPr lang="en-US" dirty="0"/>
              <a:t>Preliminary Results</a:t>
            </a:r>
          </a:p>
        </p:txBody>
      </p:sp>
      <p:pic>
        <p:nvPicPr>
          <p:cNvPr id="4" name="Content Placeholder 3">
            <a:extLst>
              <a:ext uri="{FF2B5EF4-FFF2-40B4-BE49-F238E27FC236}">
                <a16:creationId xmlns:a16="http://schemas.microsoft.com/office/drawing/2014/main" id="{513584BB-509A-437F-A408-3A27889B96C3}"/>
              </a:ext>
            </a:extLst>
          </p:cNvPr>
          <p:cNvPicPr>
            <a:picLocks noGrp="1" noChangeAspect="1"/>
          </p:cNvPicPr>
          <p:nvPr>
            <p:ph idx="1"/>
          </p:nvPr>
        </p:nvPicPr>
        <p:blipFill>
          <a:blip r:embed="rId2"/>
          <a:stretch>
            <a:fillRect/>
          </a:stretch>
        </p:blipFill>
        <p:spPr>
          <a:xfrm>
            <a:off x="1892890" y="888023"/>
            <a:ext cx="8095743" cy="5969977"/>
          </a:xfrm>
          <a:prstGeom prst="rect">
            <a:avLst/>
          </a:prstGeom>
        </p:spPr>
      </p:pic>
      <p:pic>
        <p:nvPicPr>
          <p:cNvPr id="7" name="Picture 6">
            <a:extLst>
              <a:ext uri="{FF2B5EF4-FFF2-40B4-BE49-F238E27FC236}">
                <a16:creationId xmlns:a16="http://schemas.microsoft.com/office/drawing/2014/main" id="{7643FBFC-8376-40A9-BAA3-D09A43D0DE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2080" y="0"/>
            <a:ext cx="6979920" cy="888023"/>
          </a:xfrm>
          <a:prstGeom prst="rect">
            <a:avLst/>
          </a:prstGeom>
        </p:spPr>
      </p:pic>
    </p:spTree>
    <p:extLst>
      <p:ext uri="{BB962C8B-B14F-4D97-AF65-F5344CB8AC3E}">
        <p14:creationId xmlns:p14="http://schemas.microsoft.com/office/powerpoint/2010/main" val="1107122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3576</TotalTime>
  <Words>1286</Words>
  <Application>Microsoft Office PowerPoint</Application>
  <PresentationFormat>Widescreen</PresentationFormat>
  <Paragraphs>241</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Cambria Math</vt:lpstr>
      <vt:lpstr>Office Theme</vt:lpstr>
      <vt:lpstr>The Determinants of Residential Segregation: An Implication of Discrete Choice Model </vt:lpstr>
      <vt:lpstr>Background</vt:lpstr>
      <vt:lpstr>Needs for New Methods and Data</vt:lpstr>
      <vt:lpstr>Data and Methods</vt:lpstr>
      <vt:lpstr>Data and Methods</vt:lpstr>
      <vt:lpstr>Data and Methods</vt:lpstr>
      <vt:lpstr>PowerPoint Presentation</vt:lpstr>
      <vt:lpstr>PowerPoint Presentation</vt:lpstr>
      <vt:lpstr>Preliminary Results</vt:lpstr>
      <vt:lpstr>Preliminary Results</vt:lpstr>
      <vt:lpstr>Preliminary Results</vt:lpstr>
      <vt:lpstr>Preliminary Results</vt:lpstr>
      <vt:lpstr>Preliminary Results</vt:lpstr>
      <vt:lpstr>Preliminary Results</vt:lpstr>
      <vt:lpstr>Discussion</vt:lpstr>
      <vt:lpstr>Next</vt:lpstr>
      <vt:lpstr>Replication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Karl Zou</dc:creator>
  <cp:lastModifiedBy>Karl Zou</cp:lastModifiedBy>
  <cp:revision>109</cp:revision>
  <dcterms:created xsi:type="dcterms:W3CDTF">2019-07-03T04:33:39Z</dcterms:created>
  <dcterms:modified xsi:type="dcterms:W3CDTF">2019-07-11T13:47:17Z</dcterms:modified>
</cp:coreProperties>
</file>

<file path=docProps/thumbnail.jpeg>
</file>